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92" r:id="rId2"/>
  </p:sldMasterIdLst>
  <p:notesMasterIdLst>
    <p:notesMasterId r:id="rId26"/>
  </p:notesMasterIdLst>
  <p:sldIdLst>
    <p:sldId id="280" r:id="rId3"/>
    <p:sldId id="10187" r:id="rId4"/>
    <p:sldId id="10198" r:id="rId5"/>
    <p:sldId id="10158" r:id="rId6"/>
    <p:sldId id="10184" r:id="rId7"/>
    <p:sldId id="548" r:id="rId8"/>
    <p:sldId id="10160" r:id="rId9"/>
    <p:sldId id="436" r:id="rId10"/>
    <p:sldId id="10199" r:id="rId11"/>
    <p:sldId id="603" r:id="rId12"/>
    <p:sldId id="489" r:id="rId13"/>
    <p:sldId id="10200" r:id="rId14"/>
    <p:sldId id="10189" r:id="rId15"/>
    <p:sldId id="10190" r:id="rId16"/>
    <p:sldId id="10191" r:id="rId17"/>
    <p:sldId id="10192" r:id="rId18"/>
    <p:sldId id="10193" r:id="rId19"/>
    <p:sldId id="10194" r:id="rId20"/>
    <p:sldId id="10195" r:id="rId21"/>
    <p:sldId id="10185" r:id="rId22"/>
    <p:sldId id="10201" r:id="rId23"/>
    <p:sldId id="10183" r:id="rId24"/>
    <p:sldId id="10163" r:id="rId25"/>
  </p:sldIdLst>
  <p:sldSz cx="9144000" cy="6858000" type="screen4x3"/>
  <p:notesSz cx="6858000" cy="9144000"/>
  <p:defaultTextStyle>
    <a:defPPr>
      <a:defRPr lang="en-US"/>
    </a:defPPr>
    <a:lvl1pPr algn="l" defTabSz="4572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ood" initials="DW" lastIdx="1" clrIdx="0">
    <p:extLst>
      <p:ext uri="{19B8F6BF-5375-455C-9EA6-DF929625EA0E}">
        <p15:presenceInfo xmlns:p15="http://schemas.microsoft.com/office/powerpoint/2012/main" userId="S::dawood@us.ibm.com::daddf0b1-407e-49f5-beba-bce59ae2f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ECFF"/>
    <a:srgbClr val="FFCC66"/>
    <a:srgbClr val="FFFFCC"/>
    <a:srgbClr val="AEB8FD"/>
    <a:srgbClr val="CCFFCC"/>
    <a:srgbClr val="FF9900"/>
    <a:srgbClr val="FFFFFF"/>
    <a:srgbClr val="0066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0" autoAdjust="0"/>
  </p:normalViewPr>
  <p:slideViewPr>
    <p:cSldViewPr snapToGrid="0" snapToObjects="1">
      <p:cViewPr varScale="1">
        <p:scale>
          <a:sx n="112" d="100"/>
          <a:sy n="112" d="100"/>
        </p:scale>
        <p:origin x="1482" y="90"/>
      </p:cViewPr>
      <p:guideLst>
        <p:guide orient="horz" pos="2160"/>
        <p:guide pos="2880"/>
      </p:guideLst>
    </p:cSldViewPr>
  </p:slideViewPr>
  <p:outlineViewPr>
    <p:cViewPr>
      <p:scale>
        <a:sx n="33" d="100"/>
        <a:sy n="33" d="100"/>
      </p:scale>
      <p:origin x="0" y="-1278"/>
    </p:cViewPr>
  </p:outlineViewPr>
  <p:notesTextViewPr>
    <p:cViewPr>
      <p:scale>
        <a:sx n="100" d="100"/>
        <a:sy n="100" d="100"/>
      </p:scale>
      <p:origin x="0" y="0"/>
    </p:cViewPr>
  </p:notesTextViewPr>
  <p:sorterViewPr>
    <p:cViewPr varScale="1">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Pi 3</c:v>
                </c:pt>
              </c:strCache>
            </c:strRef>
          </c:tx>
          <c:spPr>
            <a:solidFill>
              <a:schemeClr val="accent1"/>
            </a:solidFill>
            <a:ln>
              <a:noFill/>
            </a:ln>
            <a:effectLst/>
          </c:spPr>
          <c:invertIfNegative val="0"/>
          <c:cat>
            <c:strRef>
              <c:f>Sheet1!$A$2:$A$4</c:f>
              <c:strCache>
                <c:ptCount val="3"/>
                <c:pt idx="0">
                  <c:v>CPU (Ghz)</c:v>
                </c:pt>
                <c:pt idx="1">
                  <c:v>Memory (Gb)</c:v>
                </c:pt>
                <c:pt idx="2">
                  <c:v>Cores</c:v>
                </c:pt>
              </c:strCache>
            </c:strRef>
          </c:cat>
          <c:val>
            <c:numRef>
              <c:f>Sheet1!$B$2:$B$4</c:f>
              <c:numCache>
                <c:formatCode>General</c:formatCode>
                <c:ptCount val="3"/>
                <c:pt idx="0">
                  <c:v>1.2</c:v>
                </c:pt>
                <c:pt idx="1">
                  <c:v>1</c:v>
                </c:pt>
                <c:pt idx="2">
                  <c:v>4</c:v>
                </c:pt>
              </c:numCache>
            </c:numRef>
          </c:val>
          <c:extLst>
            <c:ext xmlns:c16="http://schemas.microsoft.com/office/drawing/2014/chart" uri="{C3380CC4-5D6E-409C-BE32-E72D297353CC}">
              <c16:uniqueId val="{00000000-B1A2-44BB-85EF-BFC9F81A9FC0}"/>
            </c:ext>
          </c:extLst>
        </c:ser>
        <c:ser>
          <c:idx val="1"/>
          <c:order val="1"/>
          <c:tx>
            <c:strRef>
              <c:f>Sheet1!$C$1</c:f>
              <c:strCache>
                <c:ptCount val="1"/>
                <c:pt idx="0">
                  <c:v>NanoPi</c:v>
                </c:pt>
              </c:strCache>
            </c:strRef>
          </c:tx>
          <c:spPr>
            <a:solidFill>
              <a:schemeClr val="accent2"/>
            </a:solidFill>
            <a:ln>
              <a:noFill/>
            </a:ln>
            <a:effectLst/>
          </c:spPr>
          <c:invertIfNegative val="0"/>
          <c:cat>
            <c:strRef>
              <c:f>Sheet1!$A$2:$A$4</c:f>
              <c:strCache>
                <c:ptCount val="3"/>
                <c:pt idx="0">
                  <c:v>CPU (Ghz)</c:v>
                </c:pt>
                <c:pt idx="1">
                  <c:v>Memory (Gb)</c:v>
                </c:pt>
                <c:pt idx="2">
                  <c:v>Cores</c:v>
                </c:pt>
              </c:strCache>
            </c:strRef>
          </c:cat>
          <c:val>
            <c:numRef>
              <c:f>Sheet1!$C$2:$C$4</c:f>
              <c:numCache>
                <c:formatCode>General</c:formatCode>
                <c:ptCount val="3"/>
                <c:pt idx="0">
                  <c:v>1.2</c:v>
                </c:pt>
                <c:pt idx="1">
                  <c:v>0.5</c:v>
                </c:pt>
                <c:pt idx="2">
                  <c:v>4</c:v>
                </c:pt>
              </c:numCache>
            </c:numRef>
          </c:val>
          <c:extLst>
            <c:ext xmlns:c16="http://schemas.microsoft.com/office/drawing/2014/chart" uri="{C3380CC4-5D6E-409C-BE32-E72D297353CC}">
              <c16:uniqueId val="{00000001-B1A2-44BB-85EF-BFC9F81A9FC0}"/>
            </c:ext>
          </c:extLst>
        </c:ser>
        <c:ser>
          <c:idx val="2"/>
          <c:order val="2"/>
          <c:tx>
            <c:strRef>
              <c:f>Sheet1!$D$1</c:f>
              <c:strCache>
                <c:ptCount val="1"/>
                <c:pt idx="0">
                  <c:v>Zynq</c:v>
                </c:pt>
              </c:strCache>
            </c:strRef>
          </c:tx>
          <c:spPr>
            <a:solidFill>
              <a:srgbClr val="FF9900"/>
            </a:solidFill>
            <a:ln>
              <a:noFill/>
            </a:ln>
            <a:effectLst/>
          </c:spPr>
          <c:invertIfNegative val="0"/>
          <c:cat>
            <c:strRef>
              <c:f>Sheet1!$A$2:$A$4</c:f>
              <c:strCache>
                <c:ptCount val="3"/>
                <c:pt idx="0">
                  <c:v>CPU (Ghz)</c:v>
                </c:pt>
                <c:pt idx="1">
                  <c:v>Memory (Gb)</c:v>
                </c:pt>
                <c:pt idx="2">
                  <c:v>Cores</c:v>
                </c:pt>
              </c:strCache>
            </c:strRef>
          </c:cat>
          <c:val>
            <c:numRef>
              <c:f>Sheet1!$D$2:$D$4</c:f>
              <c:numCache>
                <c:formatCode>General</c:formatCode>
                <c:ptCount val="3"/>
                <c:pt idx="0">
                  <c:v>0.66700000000000004</c:v>
                </c:pt>
                <c:pt idx="1">
                  <c:v>1</c:v>
                </c:pt>
                <c:pt idx="2">
                  <c:v>2</c:v>
                </c:pt>
              </c:numCache>
            </c:numRef>
          </c:val>
          <c:extLst>
            <c:ext xmlns:c16="http://schemas.microsoft.com/office/drawing/2014/chart" uri="{C3380CC4-5D6E-409C-BE32-E72D297353CC}">
              <c16:uniqueId val="{00000002-B1A2-44BB-85EF-BFC9F81A9FC0}"/>
            </c:ext>
          </c:extLst>
        </c:ser>
        <c:ser>
          <c:idx val="3"/>
          <c:order val="3"/>
          <c:tx>
            <c:strRef>
              <c:f>Sheet1!$E$1</c:f>
              <c:strCache>
                <c:ptCount val="1"/>
                <c:pt idx="0">
                  <c:v>Pi Zero</c:v>
                </c:pt>
              </c:strCache>
            </c:strRef>
          </c:tx>
          <c:spPr>
            <a:solidFill>
              <a:schemeClr val="accent4"/>
            </a:solidFill>
            <a:ln>
              <a:noFill/>
            </a:ln>
            <a:effectLst/>
          </c:spPr>
          <c:invertIfNegative val="0"/>
          <c:cat>
            <c:strRef>
              <c:f>Sheet1!$A$2:$A$4</c:f>
              <c:strCache>
                <c:ptCount val="3"/>
                <c:pt idx="0">
                  <c:v>CPU (Ghz)</c:v>
                </c:pt>
                <c:pt idx="1">
                  <c:v>Memory (Gb)</c:v>
                </c:pt>
                <c:pt idx="2">
                  <c:v>Cores</c:v>
                </c:pt>
              </c:strCache>
            </c:strRef>
          </c:cat>
          <c:val>
            <c:numRef>
              <c:f>Sheet1!$E$2:$E$4</c:f>
              <c:numCache>
                <c:formatCode>General</c:formatCode>
                <c:ptCount val="3"/>
                <c:pt idx="0">
                  <c:v>1</c:v>
                </c:pt>
                <c:pt idx="1">
                  <c:v>0.5</c:v>
                </c:pt>
                <c:pt idx="2">
                  <c:v>1</c:v>
                </c:pt>
              </c:numCache>
            </c:numRef>
          </c:val>
          <c:extLst>
            <c:ext xmlns:c16="http://schemas.microsoft.com/office/drawing/2014/chart" uri="{C3380CC4-5D6E-409C-BE32-E72D297353CC}">
              <c16:uniqueId val="{00000003-B1A2-44BB-85EF-BFC9F81A9FC0}"/>
            </c:ext>
          </c:extLst>
        </c:ser>
        <c:ser>
          <c:idx val="4"/>
          <c:order val="4"/>
          <c:tx>
            <c:strRef>
              <c:f>Sheet1!$F$1</c:f>
              <c:strCache>
                <c:ptCount val="1"/>
                <c:pt idx="0">
                  <c:v>3rd Party</c:v>
                </c:pt>
              </c:strCache>
            </c:strRef>
          </c:tx>
          <c:spPr>
            <a:solidFill>
              <a:schemeClr val="accent5"/>
            </a:solidFill>
            <a:ln>
              <a:noFill/>
            </a:ln>
            <a:effectLst/>
          </c:spPr>
          <c:invertIfNegative val="0"/>
          <c:cat>
            <c:strRef>
              <c:f>Sheet1!$A$2:$A$4</c:f>
              <c:strCache>
                <c:ptCount val="3"/>
                <c:pt idx="0">
                  <c:v>CPU (Ghz)</c:v>
                </c:pt>
                <c:pt idx="1">
                  <c:v>Memory (Gb)</c:v>
                </c:pt>
                <c:pt idx="2">
                  <c:v>Cores</c:v>
                </c:pt>
              </c:strCache>
            </c:strRef>
          </c:cat>
          <c:val>
            <c:numRef>
              <c:f>Sheet1!$F$2:$F$4</c:f>
              <c:numCache>
                <c:formatCode>General</c:formatCode>
                <c:ptCount val="3"/>
                <c:pt idx="0">
                  <c:v>0.55000000000000004</c:v>
                </c:pt>
                <c:pt idx="1">
                  <c:v>0.25</c:v>
                </c:pt>
                <c:pt idx="2">
                  <c:v>1</c:v>
                </c:pt>
              </c:numCache>
            </c:numRef>
          </c:val>
          <c:extLst>
            <c:ext xmlns:c16="http://schemas.microsoft.com/office/drawing/2014/chart" uri="{C3380CC4-5D6E-409C-BE32-E72D297353CC}">
              <c16:uniqueId val="{00000004-B1A2-44BB-85EF-BFC9F81A9FC0}"/>
            </c:ext>
          </c:extLst>
        </c:ser>
        <c:dLbls>
          <c:showLegendKey val="0"/>
          <c:showVal val="0"/>
          <c:showCatName val="0"/>
          <c:showSerName val="0"/>
          <c:showPercent val="0"/>
          <c:showBubbleSize val="0"/>
        </c:dLbls>
        <c:gapWidth val="219"/>
        <c:overlap val="-27"/>
        <c:axId val="586669136"/>
        <c:axId val="586669528"/>
      </c:barChart>
      <c:catAx>
        <c:axId val="5866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669528"/>
        <c:crosses val="autoZero"/>
        <c:auto val="1"/>
        <c:lblAlgn val="ctr"/>
        <c:lblOffset val="100"/>
        <c:noMultiLvlLbl val="0"/>
      </c:catAx>
      <c:valAx>
        <c:axId val="586669528"/>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66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5360936449648"/>
          <c:y val="4.5669056908802116E-2"/>
          <c:w val="0.82910520802635712"/>
          <c:h val="0.75328294820017294"/>
        </c:manualLayout>
      </c:layout>
      <c:barChart>
        <c:barDir val="col"/>
        <c:grouping val="clustered"/>
        <c:varyColors val="0"/>
        <c:ser>
          <c:idx val="0"/>
          <c:order val="0"/>
          <c:tx>
            <c:strRef>
              <c:f>Sheet1!$B$1</c:f>
              <c:strCache>
                <c:ptCount val="1"/>
                <c:pt idx="0">
                  <c:v>Pi 3</c:v>
                </c:pt>
              </c:strCache>
            </c:strRef>
          </c:tx>
          <c:spPr>
            <a:solidFill>
              <a:schemeClr val="accent1"/>
            </a:solidFill>
            <a:ln>
              <a:noFill/>
            </a:ln>
            <a:effectLst/>
          </c:spPr>
          <c:invertIfNegative val="0"/>
          <c:cat>
            <c:strRef>
              <c:f>Sheet1!$A$2:$A$4</c:f>
              <c:strCache>
                <c:ptCount val="3"/>
                <c:pt idx="0">
                  <c:v>Classify Time
 (% of clip)</c:v>
                </c:pt>
                <c:pt idx="1">
                  <c:v>RSS (MB)</c:v>
                </c:pt>
                <c:pt idx="2">
                  <c:v>CPU (%)</c:v>
                </c:pt>
              </c:strCache>
            </c:strRef>
          </c:cat>
          <c:val>
            <c:numRef>
              <c:f>Sheet1!$B$2:$B$4</c:f>
              <c:numCache>
                <c:formatCode>General</c:formatCode>
                <c:ptCount val="3"/>
                <c:pt idx="0">
                  <c:v>13.6</c:v>
                </c:pt>
                <c:pt idx="1">
                  <c:v>32.1</c:v>
                </c:pt>
                <c:pt idx="2">
                  <c:v>165</c:v>
                </c:pt>
              </c:numCache>
            </c:numRef>
          </c:val>
          <c:extLst>
            <c:ext xmlns:c16="http://schemas.microsoft.com/office/drawing/2014/chart" uri="{C3380CC4-5D6E-409C-BE32-E72D297353CC}">
              <c16:uniqueId val="{00000000-9C25-43F3-807B-32238280D90B}"/>
            </c:ext>
          </c:extLst>
        </c:ser>
        <c:ser>
          <c:idx val="1"/>
          <c:order val="1"/>
          <c:tx>
            <c:strRef>
              <c:f>Sheet1!$C$1</c:f>
              <c:strCache>
                <c:ptCount val="1"/>
                <c:pt idx="0">
                  <c:v>NanoPi</c:v>
                </c:pt>
              </c:strCache>
            </c:strRef>
          </c:tx>
          <c:spPr>
            <a:solidFill>
              <a:schemeClr val="accent2"/>
            </a:solidFill>
            <a:ln>
              <a:noFill/>
            </a:ln>
            <a:effectLst/>
          </c:spPr>
          <c:invertIfNegative val="0"/>
          <c:cat>
            <c:strRef>
              <c:f>Sheet1!$A$2:$A$4</c:f>
              <c:strCache>
                <c:ptCount val="3"/>
                <c:pt idx="0">
                  <c:v>Classify Time
 (% of clip)</c:v>
                </c:pt>
                <c:pt idx="1">
                  <c:v>RSS (MB)</c:v>
                </c:pt>
                <c:pt idx="2">
                  <c:v>CPU (%)</c:v>
                </c:pt>
              </c:strCache>
            </c:strRef>
          </c:cat>
          <c:val>
            <c:numRef>
              <c:f>Sheet1!$C$2:$C$4</c:f>
              <c:numCache>
                <c:formatCode>General</c:formatCode>
                <c:ptCount val="3"/>
                <c:pt idx="0">
                  <c:v>25.5</c:v>
                </c:pt>
                <c:pt idx="1">
                  <c:v>31.7</c:v>
                </c:pt>
                <c:pt idx="2">
                  <c:v>175</c:v>
                </c:pt>
              </c:numCache>
            </c:numRef>
          </c:val>
          <c:extLst>
            <c:ext xmlns:c16="http://schemas.microsoft.com/office/drawing/2014/chart" uri="{C3380CC4-5D6E-409C-BE32-E72D297353CC}">
              <c16:uniqueId val="{00000001-9C25-43F3-807B-32238280D90B}"/>
            </c:ext>
          </c:extLst>
        </c:ser>
        <c:ser>
          <c:idx val="2"/>
          <c:order val="2"/>
          <c:tx>
            <c:strRef>
              <c:f>Sheet1!$D$1</c:f>
              <c:strCache>
                <c:ptCount val="1"/>
                <c:pt idx="0">
                  <c:v>Zynq</c:v>
                </c:pt>
              </c:strCache>
            </c:strRef>
          </c:tx>
          <c:spPr>
            <a:solidFill>
              <a:srgbClr val="FF9900"/>
            </a:solidFill>
            <a:ln>
              <a:noFill/>
            </a:ln>
            <a:effectLst/>
          </c:spPr>
          <c:invertIfNegative val="0"/>
          <c:cat>
            <c:strRef>
              <c:f>Sheet1!$A$2:$A$4</c:f>
              <c:strCache>
                <c:ptCount val="3"/>
                <c:pt idx="0">
                  <c:v>Classify Time
 (% of clip)</c:v>
                </c:pt>
                <c:pt idx="1">
                  <c:v>RSS (MB)</c:v>
                </c:pt>
                <c:pt idx="2">
                  <c:v>CPU (%)</c:v>
                </c:pt>
              </c:strCache>
            </c:strRef>
          </c:cat>
          <c:val>
            <c:numRef>
              <c:f>Sheet1!$D$2:$D$4</c:f>
              <c:numCache>
                <c:formatCode>General</c:formatCode>
                <c:ptCount val="3"/>
                <c:pt idx="0">
                  <c:v>23.7</c:v>
                </c:pt>
                <c:pt idx="1">
                  <c:v>30.8</c:v>
                </c:pt>
                <c:pt idx="2">
                  <c:v>139</c:v>
                </c:pt>
              </c:numCache>
            </c:numRef>
          </c:val>
          <c:extLst>
            <c:ext xmlns:c16="http://schemas.microsoft.com/office/drawing/2014/chart" uri="{C3380CC4-5D6E-409C-BE32-E72D297353CC}">
              <c16:uniqueId val="{00000002-9C25-43F3-807B-32238280D90B}"/>
            </c:ext>
          </c:extLst>
        </c:ser>
        <c:ser>
          <c:idx val="3"/>
          <c:order val="3"/>
          <c:tx>
            <c:strRef>
              <c:f>Sheet1!$E$1</c:f>
              <c:strCache>
                <c:ptCount val="1"/>
                <c:pt idx="0">
                  <c:v>Pi Zero</c:v>
                </c:pt>
              </c:strCache>
            </c:strRef>
          </c:tx>
          <c:spPr>
            <a:solidFill>
              <a:schemeClr val="accent4"/>
            </a:solidFill>
            <a:ln>
              <a:noFill/>
            </a:ln>
            <a:effectLst/>
          </c:spPr>
          <c:invertIfNegative val="0"/>
          <c:cat>
            <c:strRef>
              <c:f>Sheet1!$A$2:$A$4</c:f>
              <c:strCache>
                <c:ptCount val="3"/>
                <c:pt idx="0">
                  <c:v>Classify Time
 (% of clip)</c:v>
                </c:pt>
                <c:pt idx="1">
                  <c:v>RSS (MB)</c:v>
                </c:pt>
                <c:pt idx="2">
                  <c:v>CPU (%)</c:v>
                </c:pt>
              </c:strCache>
            </c:strRef>
          </c:cat>
          <c:val>
            <c:numRef>
              <c:f>Sheet1!$E$2:$E$4</c:f>
              <c:numCache>
                <c:formatCode>General</c:formatCode>
                <c:ptCount val="3"/>
                <c:pt idx="0">
                  <c:v>51.2</c:v>
                </c:pt>
                <c:pt idx="1">
                  <c:v>31.5</c:v>
                </c:pt>
                <c:pt idx="2">
                  <c:v>99</c:v>
                </c:pt>
              </c:numCache>
            </c:numRef>
          </c:val>
          <c:extLst>
            <c:ext xmlns:c16="http://schemas.microsoft.com/office/drawing/2014/chart" uri="{C3380CC4-5D6E-409C-BE32-E72D297353CC}">
              <c16:uniqueId val="{00000003-9C25-43F3-807B-32238280D90B}"/>
            </c:ext>
          </c:extLst>
        </c:ser>
        <c:ser>
          <c:idx val="4"/>
          <c:order val="4"/>
          <c:tx>
            <c:strRef>
              <c:f>Sheet1!$F$1</c:f>
              <c:strCache>
                <c:ptCount val="1"/>
                <c:pt idx="0">
                  <c:v>3rd Party</c:v>
                </c:pt>
              </c:strCache>
            </c:strRef>
          </c:tx>
          <c:spPr>
            <a:solidFill>
              <a:schemeClr val="accent5"/>
            </a:solidFill>
            <a:ln>
              <a:noFill/>
            </a:ln>
            <a:effectLst/>
          </c:spPr>
          <c:invertIfNegative val="0"/>
          <c:cat>
            <c:strRef>
              <c:f>Sheet1!$A$2:$A$4</c:f>
              <c:strCache>
                <c:ptCount val="3"/>
                <c:pt idx="0">
                  <c:v>Classify Time
 (% of clip)</c:v>
                </c:pt>
                <c:pt idx="1">
                  <c:v>RSS (MB)</c:v>
                </c:pt>
                <c:pt idx="2">
                  <c:v>CPU (%)</c:v>
                </c:pt>
              </c:strCache>
            </c:strRef>
          </c:cat>
          <c:val>
            <c:numRef>
              <c:f>Sheet1!$F$2:$F$4</c:f>
              <c:numCache>
                <c:formatCode>General</c:formatCode>
                <c:ptCount val="3"/>
                <c:pt idx="0">
                  <c:v>87.1</c:v>
                </c:pt>
                <c:pt idx="1">
                  <c:v>28.3</c:v>
                </c:pt>
                <c:pt idx="2">
                  <c:v>97</c:v>
                </c:pt>
              </c:numCache>
            </c:numRef>
          </c:val>
          <c:extLst>
            <c:ext xmlns:c16="http://schemas.microsoft.com/office/drawing/2014/chart" uri="{C3380CC4-5D6E-409C-BE32-E72D297353CC}">
              <c16:uniqueId val="{00000004-9C25-43F3-807B-32238280D90B}"/>
            </c:ext>
          </c:extLst>
        </c:ser>
        <c:dLbls>
          <c:showLegendKey val="0"/>
          <c:showVal val="0"/>
          <c:showCatName val="0"/>
          <c:showSerName val="0"/>
          <c:showPercent val="0"/>
          <c:showBubbleSize val="0"/>
        </c:dLbls>
        <c:gapWidth val="219"/>
        <c:overlap val="-27"/>
        <c:axId val="586670312"/>
        <c:axId val="586670704"/>
      </c:barChart>
      <c:catAx>
        <c:axId val="58667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86670704"/>
        <c:crosses val="autoZero"/>
        <c:auto val="1"/>
        <c:lblAlgn val="ctr"/>
        <c:lblOffset val="100"/>
        <c:noMultiLvlLbl val="0"/>
      </c:catAx>
      <c:valAx>
        <c:axId val="58667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670312"/>
        <c:crosses val="autoZero"/>
        <c:crossBetween val="between"/>
      </c:valAx>
      <c:spPr>
        <a:noFill/>
        <a:ln>
          <a:noFill/>
        </a:ln>
        <a:effectLst/>
      </c:spPr>
    </c:plotArea>
    <c:legend>
      <c:legendPos val="b"/>
      <c:layout>
        <c:manualLayout>
          <c:xMode val="edge"/>
          <c:yMode val="edge"/>
          <c:x val="0.11645469692675338"/>
          <c:y val="0.90529555927659389"/>
          <c:w val="0.86179601178137566"/>
          <c:h val="6.9422241078158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7775307-5727-4059-A865-7D1EA462300F}" type="datetimeFigureOut">
              <a:rPr lang="en-US" altLang="en-US"/>
              <a:pPr>
                <a:defRPr/>
              </a:pPr>
              <a:t>4/4/2022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E73DB19-C1EC-45C4-A080-746E746D2DC7}" type="slidenum">
              <a:rPr lang="en-US" altLang="en-US"/>
              <a:pPr>
                <a:defRPr/>
              </a:pPr>
              <a:t>‹#›</a:t>
            </a:fld>
            <a:endParaRPr lang="en-US" altLang="en-US"/>
          </a:p>
        </p:txBody>
      </p:sp>
    </p:spTree>
    <p:extLst>
      <p:ext uri="{BB962C8B-B14F-4D97-AF65-F5344CB8AC3E}">
        <p14:creationId xmlns:p14="http://schemas.microsoft.com/office/powerpoint/2010/main" val="32633967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73DB19-C1EC-45C4-A080-746E746D2DC7}" type="slidenum">
              <a:rPr lang="en-US" altLang="en-US" smtClean="0"/>
              <a:pPr>
                <a:defRPr/>
              </a:pPr>
              <a:t>1</a:t>
            </a:fld>
            <a:endParaRPr lang="en-US" altLang="en-US" dirty="0"/>
          </a:p>
        </p:txBody>
      </p:sp>
    </p:spTree>
    <p:extLst>
      <p:ext uri="{BB962C8B-B14F-4D97-AF65-F5344CB8AC3E}">
        <p14:creationId xmlns:p14="http://schemas.microsoft.com/office/powerpoint/2010/main" val="376027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4</a:t>
            </a:fld>
            <a:endParaRPr lang="en-US"/>
          </a:p>
        </p:txBody>
      </p:sp>
    </p:spTree>
    <p:extLst>
      <p:ext uri="{BB962C8B-B14F-4D97-AF65-F5344CB8AC3E}">
        <p14:creationId xmlns:p14="http://schemas.microsoft.com/office/powerpoint/2010/main" val="38905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en-US" sz="1200" b="0" i="0" u="none" strike="noStrike" kern="1200" baseline="0" dirty="0">
                <a:solidFill>
                  <a:schemeClr val="tx1"/>
                </a:solidFill>
                <a:latin typeface="+mn-lt"/>
                <a:ea typeface="+mn-ea"/>
                <a:cs typeface="+mn-cs"/>
              </a:rPr>
              <a:t>We tested one of our representative classifiers on small form-factor devices running the Linux OS.  Devices ranged in characteristics  from .55-1.2 </a:t>
            </a:r>
            <a:r>
              <a:rPr lang="en-US" sz="1200" b="0" i="0" u="none" strike="noStrike" kern="1200" baseline="0" dirty="0" err="1">
                <a:solidFill>
                  <a:schemeClr val="tx1"/>
                </a:solidFill>
                <a:latin typeface="+mn-lt"/>
                <a:ea typeface="+mn-ea"/>
                <a:cs typeface="+mn-cs"/>
              </a:rPr>
              <a:t>Ghz</a:t>
            </a:r>
            <a:r>
              <a:rPr lang="en-US" sz="1200" b="0" i="0" u="none" strike="noStrike" kern="1200" baseline="0" dirty="0">
                <a:solidFill>
                  <a:schemeClr val="tx1"/>
                </a:solidFill>
                <a:latin typeface="+mn-lt"/>
                <a:ea typeface="+mn-ea"/>
                <a:cs typeface="+mn-cs"/>
              </a:rPr>
              <a:t>, 1-4 cores, 256MB-4GB RAM, 32 and 64 bit -  all running 32-bit JVMs from Oracle.  The left-most graph shows these characteristics where the y-axis is in units as defined inside the () on the x-axis labels.   The </a:t>
            </a:r>
            <a:r>
              <a:rPr lang="en-US" sz="1200" b="0" i="0" u="none" strike="noStrike" kern="1200" baseline="0" dirty="0" err="1">
                <a:solidFill>
                  <a:schemeClr val="tx1"/>
                </a:solidFill>
                <a:latin typeface="+mn-lt"/>
                <a:ea typeface="+mn-ea"/>
                <a:cs typeface="+mn-cs"/>
              </a:rPr>
              <a:t>Leeo</a:t>
            </a:r>
            <a:r>
              <a:rPr lang="en-US" sz="1200" b="0" i="0" u="none" strike="noStrike" kern="1200" baseline="0" dirty="0">
                <a:solidFill>
                  <a:schemeClr val="tx1"/>
                </a:solidFill>
                <a:latin typeface="+mn-lt"/>
                <a:ea typeface="+mn-ea"/>
                <a:cs typeface="+mn-cs"/>
              </a:rPr>
              <a:t> device,  developed by a potential partner, plugs into a wall socket to provide continuous monitoring, primarily targeted at in-home use for safety and security.</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The right-most graph shows metrics taken during classification of sounds on the various platforms.  Again, the y-axis is defined by the text inside the </a:t>
            </a:r>
            <a:r>
              <a:rPr lang="en-US" sz="1200" b="0" i="0" u="none" strike="noStrike" kern="1200" baseline="0" dirty="0" err="1">
                <a:solidFill>
                  <a:schemeClr val="tx1"/>
                </a:solidFill>
                <a:latin typeface="+mn-lt"/>
                <a:ea typeface="+mn-ea"/>
                <a:cs typeface="+mn-cs"/>
              </a:rPr>
              <a:t>parens</a:t>
            </a:r>
            <a:r>
              <a:rPr lang="en-US" sz="1200" b="0" i="0" u="none" strike="noStrike" kern="1200" baseline="0" dirty="0">
                <a:solidFill>
                  <a:schemeClr val="tx1"/>
                </a:solidFill>
                <a:latin typeface="+mn-lt"/>
                <a:ea typeface="+mn-ea"/>
                <a:cs typeface="+mn-cs"/>
              </a:rPr>
              <a:t> () on the x-axis.  </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The first grouping shows the time it takes to classify a given clip as a percentage of the length of that clip with lower values being better.  So for example a 50% value means that a 10 second clip will take 5 seconds to classify.  Here we see the </a:t>
            </a:r>
            <a:r>
              <a:rPr lang="en-US" sz="1200" b="0" i="0" u="none" strike="noStrike" kern="1200" baseline="0" dirty="0" err="1">
                <a:solidFill>
                  <a:schemeClr val="tx1"/>
                </a:solidFill>
                <a:latin typeface="+mn-lt"/>
                <a:ea typeface="+mn-ea"/>
                <a:cs typeface="+mn-cs"/>
              </a:rPr>
              <a:t>the</a:t>
            </a:r>
            <a:r>
              <a:rPr lang="en-US" sz="1200" b="0" i="0" u="none" strike="noStrike" kern="1200" baseline="0" dirty="0">
                <a:solidFill>
                  <a:schemeClr val="tx1"/>
                </a:solidFill>
                <a:latin typeface="+mn-lt"/>
                <a:ea typeface="+mn-ea"/>
                <a:cs typeface="+mn-cs"/>
              </a:rPr>
              <a:t> values range from about 15-85%.  This is good, since anything over 100% means the platform can not keep up with continuous sound capture.</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The second grouping in the right-most chart shows the amount of memory in MB required by the JVM.  Memory requirements are remarkably small at about 30 MB and roughly constant for all platforms.</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The third grouping in the right-most chart shows the CPU utilization measured at the system level.  Here we can see the effect of multiple cores as those will multiple cores (Pi3, </a:t>
            </a:r>
            <a:r>
              <a:rPr lang="en-US" sz="1200" b="0" i="0" u="none" strike="noStrike" kern="1200" baseline="0" dirty="0" err="1">
                <a:solidFill>
                  <a:schemeClr val="tx1"/>
                </a:solidFill>
                <a:latin typeface="+mn-lt"/>
                <a:ea typeface="+mn-ea"/>
                <a:cs typeface="+mn-cs"/>
              </a:rPr>
              <a:t>NanoPi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Zynq</a:t>
            </a:r>
            <a:r>
              <a:rPr lang="en-US" sz="1200" b="0" i="0" u="none" strike="noStrike" kern="1200" baseline="0" dirty="0">
                <a:solidFill>
                  <a:schemeClr val="tx1"/>
                </a:solidFill>
                <a:latin typeface="+mn-lt"/>
                <a:ea typeface="+mn-ea"/>
                <a:cs typeface="+mn-cs"/>
              </a:rPr>
              <a:t>) all have multiple cores and execute at over 100% utilization.  </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We can see here that our parallelization of feature extraction during classification is paying off, because the platforms with more cores and slower CPU are faster than the faster single core CPUs.  In particular, the </a:t>
            </a:r>
            <a:r>
              <a:rPr lang="en-US" sz="1200" b="0" i="0" u="none" strike="noStrike" kern="1200" baseline="0" dirty="0" err="1">
                <a:solidFill>
                  <a:schemeClr val="tx1"/>
                </a:solidFill>
                <a:latin typeface="+mn-lt"/>
                <a:ea typeface="+mn-ea"/>
                <a:cs typeface="+mn-cs"/>
              </a:rPr>
              <a:t>Zynq</a:t>
            </a:r>
            <a:r>
              <a:rPr lang="en-US" sz="1200" b="0" i="0" u="none" strike="noStrike" kern="1200" baseline="0" dirty="0">
                <a:solidFill>
                  <a:schemeClr val="tx1"/>
                </a:solidFill>
                <a:latin typeface="+mn-lt"/>
                <a:ea typeface="+mn-ea"/>
                <a:cs typeface="+mn-cs"/>
              </a:rPr>
              <a:t> has 2 cores and a 550Mhz CPU and classifies at about 20% compared to the Pi Zero with a single 1Ghz core which is more than twice as slow at about 55%.</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The bottom line across all these devices is that real-time continuous classification at the edge is viable on all of these platforms.</a:t>
            </a:r>
            <a:endParaRPr lang="en-US" dirty="0"/>
          </a:p>
        </p:txBody>
      </p:sp>
      <p:sp>
        <p:nvSpPr>
          <p:cNvPr id="4" name="Slide Number Placeholder 3"/>
          <p:cNvSpPr>
            <a:spLocks noGrp="1"/>
          </p:cNvSpPr>
          <p:nvPr>
            <p:ph type="sldNum" sz="quarter" idx="10"/>
          </p:nvPr>
        </p:nvSpPr>
        <p:spPr/>
        <p:txBody>
          <a:bodyPr/>
          <a:lstStyle/>
          <a:p>
            <a:pPr>
              <a:defRPr/>
            </a:pPr>
            <a:fld id="{3E73DB19-C1EC-45C4-A080-746E746D2DC7}" type="slidenum">
              <a:rPr lang="en-US" altLang="en-US" smtClean="0"/>
              <a:pPr>
                <a:defRPr/>
              </a:pPr>
              <a:t>23</a:t>
            </a:fld>
            <a:endParaRPr lang="en-US" altLang="en-US"/>
          </a:p>
        </p:txBody>
      </p:sp>
    </p:spTree>
    <p:extLst>
      <p:ext uri="{BB962C8B-B14F-4D97-AF65-F5344CB8AC3E}">
        <p14:creationId xmlns:p14="http://schemas.microsoft.com/office/powerpoint/2010/main" val="3785460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White">
          <a:xfrm>
            <a:off x="0" y="1668463"/>
            <a:ext cx="91567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blackWhite">
          <a:xfrm>
            <a:off x="1588" y="1588"/>
            <a:ext cx="9140825" cy="1687512"/>
          </a:xfrm>
          <a:prstGeom prst="rect">
            <a:avLst/>
          </a:prstGeom>
          <a:solidFill>
            <a:schemeClr val="accent1"/>
          </a:solidFill>
          <a:ln w="12700">
            <a:solidFill>
              <a:schemeClr val="accent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600"/>
          </a:p>
        </p:txBody>
      </p:sp>
      <p:sp>
        <p:nvSpPr>
          <p:cNvPr id="6" name="Rectangle 4"/>
          <p:cNvSpPr>
            <a:spLocks noChangeArrowheads="1"/>
          </p:cNvSpPr>
          <p:nvPr/>
        </p:nvSpPr>
        <p:spPr bwMode="blackWhite">
          <a:xfrm>
            <a:off x="1588" y="5165725"/>
            <a:ext cx="9140825" cy="1687513"/>
          </a:xfrm>
          <a:prstGeom prst="rect">
            <a:avLst/>
          </a:prstGeom>
          <a:solidFill>
            <a:schemeClr val="accent1"/>
          </a:solidFill>
          <a:ln w="12700">
            <a:solidFill>
              <a:schemeClr val="accent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600"/>
          </a:p>
        </p:txBody>
      </p:sp>
      <p:sp>
        <p:nvSpPr>
          <p:cNvPr id="7" name="Rectangle 7"/>
          <p:cNvSpPr>
            <a:spLocks noChangeArrowheads="1"/>
          </p:cNvSpPr>
          <p:nvPr/>
        </p:nvSpPr>
        <p:spPr bwMode="black">
          <a:xfrm>
            <a:off x="2006600" y="1287463"/>
            <a:ext cx="41036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eaLnBrk="1" hangingPunct="1">
              <a:lnSpc>
                <a:spcPct val="98000"/>
              </a:lnSpc>
              <a:spcBef>
                <a:spcPct val="20000"/>
              </a:spcBef>
              <a:defRPr/>
            </a:pPr>
            <a:r>
              <a:rPr lang="en-US" sz="1800" dirty="0">
                <a:solidFill>
                  <a:srgbClr val="FFFFFF"/>
                </a:solidFill>
                <a:ea typeface="+mn-ea"/>
              </a:rPr>
              <a:t>Hybrid Cloud and AI</a:t>
            </a:r>
          </a:p>
        </p:txBody>
      </p:sp>
      <p:sp>
        <p:nvSpPr>
          <p:cNvPr id="8" name="Line 10"/>
          <p:cNvSpPr>
            <a:spLocks noChangeShapeType="1"/>
          </p:cNvSpPr>
          <p:nvPr/>
        </p:nvSpPr>
        <p:spPr bwMode="black">
          <a:xfrm flipV="1">
            <a:off x="1863725" y="4217988"/>
            <a:ext cx="0" cy="93345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black">
          <a:xfrm flipV="1">
            <a:off x="1862138" y="1346200"/>
            <a:ext cx="0" cy="3286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Rectangle 12"/>
          <p:cNvSpPr>
            <a:spLocks noChangeArrowheads="1"/>
          </p:cNvSpPr>
          <p:nvPr/>
        </p:nvSpPr>
        <p:spPr bwMode="black">
          <a:xfrm>
            <a:off x="7239000" y="6248400"/>
            <a:ext cx="1639888"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sz="1000" dirty="0">
                <a:solidFill>
                  <a:srgbClr val="FFFFFF"/>
                </a:solidFill>
                <a:ea typeface="+mn-ea"/>
              </a:rPr>
              <a:t>© 2022 IBM Corporation</a:t>
            </a:r>
          </a:p>
        </p:txBody>
      </p:sp>
      <p:grpSp>
        <p:nvGrpSpPr>
          <p:cNvPr id="11" name="Group 13"/>
          <p:cNvGrpSpPr>
            <a:grpSpLocks/>
          </p:cNvGrpSpPr>
          <p:nvPr/>
        </p:nvGrpSpPr>
        <p:grpSpPr bwMode="auto">
          <a:xfrm>
            <a:off x="7524750" y="687388"/>
            <a:ext cx="1133475" cy="409575"/>
            <a:chOff x="4740" y="433"/>
            <a:chExt cx="714" cy="258"/>
          </a:xfrm>
        </p:grpSpPr>
        <p:pic>
          <p:nvPicPr>
            <p:cNvPr id="12" name="Picture 14" descr="ibm_white_logo_300dpi"/>
            <p:cNvPicPr>
              <a:picLocks noChangeAspect="1" noChangeArrowheads="1"/>
            </p:cNvPicPr>
            <p:nvPr/>
          </p:nvPicPr>
          <p:blipFill>
            <a:blip r:embed="rId3">
              <a:clrChange>
                <a:clrFrom>
                  <a:srgbClr val="7889FB"/>
                </a:clrFrom>
                <a:clrTo>
                  <a:srgbClr val="7889FB">
                    <a:alpha val="0"/>
                  </a:srgbClr>
                </a:clrTo>
              </a:clrChange>
              <a:extLst>
                <a:ext uri="{28A0092B-C50C-407E-A947-70E740481C1C}">
                  <a14:useLocalDpi xmlns:a14="http://schemas.microsoft.com/office/drawing/2010/main" val="0"/>
                </a:ext>
              </a:extLst>
            </a:blip>
            <a:srcRect r="6657"/>
            <a:stretch>
              <a:fillRect/>
            </a:stretch>
          </p:blipFill>
          <p:spPr bwMode="invGray">
            <a:xfrm>
              <a:off x="4740" y="433"/>
              <a:ext cx="6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cir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 y="621"/>
              <a:ext cx="7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5" name="Rectangle 5"/>
          <p:cNvSpPr>
            <a:spLocks noGrp="1" noChangeArrowheads="1"/>
          </p:cNvSpPr>
          <p:nvPr>
            <p:ph type="ctrTitle" sz="quarter"/>
          </p:nvPr>
        </p:nvSpPr>
        <p:spPr bwMode="black">
          <a:xfrm>
            <a:off x="390525" y="2493963"/>
            <a:ext cx="7954963" cy="1470025"/>
          </a:xfrm>
        </p:spPr>
        <p:txBody>
          <a:bodyPr anchor="t"/>
          <a:lstStyle>
            <a:lvl1pPr>
              <a:defRPr/>
            </a:lvl1pPr>
          </a:lstStyle>
          <a:p>
            <a:r>
              <a:rPr lang="en-US"/>
              <a:t>Presentation Title</a:t>
            </a:r>
          </a:p>
        </p:txBody>
      </p:sp>
      <p:sp>
        <p:nvSpPr>
          <p:cNvPr id="30726" name="Rectangle 6"/>
          <p:cNvSpPr>
            <a:spLocks noGrp="1" noChangeArrowheads="1"/>
          </p:cNvSpPr>
          <p:nvPr>
            <p:ph type="subTitle" sz="quarter" idx="1"/>
          </p:nvPr>
        </p:nvSpPr>
        <p:spPr bwMode="black">
          <a:xfrm>
            <a:off x="1949450" y="4106863"/>
            <a:ext cx="6400800" cy="998537"/>
          </a:xfrm>
        </p:spPr>
        <p:txBody>
          <a:bodyPr/>
          <a:lstStyle>
            <a:lvl1pPr marL="0" indent="0" algn="ctr">
              <a:buFont typeface="Wingdings" pitchFamily="2" charset="2"/>
              <a:buNone/>
              <a:defRPr/>
            </a:lvl1pPr>
          </a:lstStyle>
          <a:p>
            <a:r>
              <a:rPr lang="en-US"/>
              <a:t>Presentation Subtitle</a:t>
            </a:r>
            <a:br>
              <a:rPr lang="en-US"/>
            </a:br>
            <a:r>
              <a:rPr lang="en-US"/>
              <a:t>Subtitle Second Line</a:t>
            </a:r>
          </a:p>
        </p:txBody>
      </p:sp>
      <p:sp>
        <p:nvSpPr>
          <p:cNvPr id="14" name="Rectangle 8"/>
          <p:cNvSpPr>
            <a:spLocks noGrp="1" noChangeArrowheads="1"/>
          </p:cNvSpPr>
          <p:nvPr>
            <p:ph type="ftr" sz="quarter" idx="10"/>
          </p:nvPr>
        </p:nvSpPr>
        <p:spPr>
          <a:xfrm>
            <a:off x="2024063" y="6221413"/>
            <a:ext cx="2897187" cy="311150"/>
          </a:xfrm>
        </p:spPr>
        <p:txBody>
          <a:bodyPr/>
          <a:lstStyle>
            <a:lvl1pPr>
              <a:defRPr sz="1300"/>
            </a:lvl1pPr>
          </a:lstStyle>
          <a:p>
            <a:pPr>
              <a:defRPr/>
            </a:pPr>
            <a:endParaRPr lang="en-US" altLang="en-US"/>
          </a:p>
        </p:txBody>
      </p:sp>
      <p:sp>
        <p:nvSpPr>
          <p:cNvPr id="15" name="Rectangle 9"/>
          <p:cNvSpPr>
            <a:spLocks noGrp="1" noChangeArrowheads="1"/>
          </p:cNvSpPr>
          <p:nvPr>
            <p:ph type="dt" sz="quarter" idx="11"/>
          </p:nvPr>
        </p:nvSpPr>
        <p:spPr>
          <a:xfrm>
            <a:off x="5391150" y="6221413"/>
            <a:ext cx="1619250" cy="311150"/>
          </a:xfrm>
        </p:spPr>
        <p:txBody>
          <a:bodyPr/>
          <a:lstStyle>
            <a:lvl1pPr>
              <a:defRPr sz="1300"/>
            </a:lvl1pPr>
          </a:lstStyle>
          <a:p>
            <a:pPr>
              <a:defRPr/>
            </a:pPr>
            <a:fld id="{15314FD1-DEEF-438C-8A15-58F423E62C57}" type="datetime1">
              <a:rPr lang="en-US" altLang="en-US"/>
              <a:pPr>
                <a:defRPr/>
              </a:pPr>
              <a:t>4/4/2022</a:t>
            </a:fld>
            <a:endParaRPr lang="en-US" altLang="en-US"/>
          </a:p>
        </p:txBody>
      </p:sp>
    </p:spTree>
    <p:extLst>
      <p:ext uri="{BB962C8B-B14F-4D97-AF65-F5344CB8AC3E}">
        <p14:creationId xmlns:p14="http://schemas.microsoft.com/office/powerpoint/2010/main" val="118163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5" name="Rectangle 5"/>
          <p:cNvSpPr>
            <a:spLocks noGrp="1" noChangeArrowheads="1"/>
          </p:cNvSpPr>
          <p:nvPr>
            <p:ph type="ctrTitle" sz="quarter"/>
          </p:nvPr>
        </p:nvSpPr>
        <p:spPr bwMode="black">
          <a:xfrm>
            <a:off x="390525" y="2493963"/>
            <a:ext cx="7954963" cy="1470025"/>
          </a:xfrm>
        </p:spPr>
        <p:txBody>
          <a:bodyPr anchor="t"/>
          <a:lstStyle>
            <a:lvl1pPr>
              <a:defRPr/>
            </a:lvl1pPr>
          </a:lstStyle>
          <a:p>
            <a:r>
              <a:rPr lang="en-US"/>
              <a:t>Presentation Title</a:t>
            </a:r>
          </a:p>
        </p:txBody>
      </p:sp>
      <p:sp>
        <p:nvSpPr>
          <p:cNvPr id="25606" name="Rectangle 6"/>
          <p:cNvSpPr>
            <a:spLocks noGrp="1" noChangeArrowheads="1"/>
          </p:cNvSpPr>
          <p:nvPr>
            <p:ph type="subTitle" sz="quarter" idx="1"/>
          </p:nvPr>
        </p:nvSpPr>
        <p:spPr bwMode="black">
          <a:xfrm>
            <a:off x="1949450" y="4106863"/>
            <a:ext cx="6400800" cy="998537"/>
          </a:xfrm>
        </p:spPr>
        <p:txBody>
          <a:bodyPr/>
          <a:lstStyle>
            <a:lvl1pPr marL="0" indent="0" algn="ctr">
              <a:buFont typeface="Wingdings" pitchFamily="2" charset="2"/>
              <a:buNone/>
              <a:defRPr/>
            </a:lvl1pPr>
          </a:lstStyle>
          <a:p>
            <a:r>
              <a:rPr lang="en-US"/>
              <a:t>Presentation Subtitle</a:t>
            </a:r>
            <a:br>
              <a:rPr lang="en-US"/>
            </a:br>
            <a:r>
              <a:rPr lang="en-US"/>
              <a:t>Subtitle Second Line</a:t>
            </a:r>
          </a:p>
        </p:txBody>
      </p:sp>
      <p:sp>
        <p:nvSpPr>
          <p:cNvPr id="4" name="Rectangle 8"/>
          <p:cNvSpPr>
            <a:spLocks noGrp="1" noChangeArrowheads="1"/>
          </p:cNvSpPr>
          <p:nvPr>
            <p:ph type="ftr" sz="quarter" idx="10"/>
          </p:nvPr>
        </p:nvSpPr>
        <p:spPr bwMode="auto">
          <a:xfrm>
            <a:off x="2024063" y="6221413"/>
            <a:ext cx="2897187" cy="311150"/>
          </a:xfrm>
          <a:prstGeom prst="rect">
            <a:avLst/>
          </a:prstGeom>
          <a:ln>
            <a:miter lim="800000"/>
            <a:headEnd/>
            <a:tailEnd/>
          </a:ln>
        </p:spPr>
        <p:txBody>
          <a:bodyPr vert="horz" wrap="square" lIns="92075" tIns="46038" rIns="92075" bIns="46038" numCol="1" anchor="t" anchorCtr="0" compatLnSpc="1">
            <a:prstTxWarp prst="textNoShape">
              <a:avLst/>
            </a:prstTxWarp>
          </a:bodyPr>
          <a:lstStyle>
            <a:lvl1pPr eaLnBrk="1" hangingPunct="1">
              <a:defRPr sz="1300">
                <a:solidFill>
                  <a:srgbClr val="FFFFFF"/>
                </a:solidFill>
              </a:defRPr>
            </a:lvl1pPr>
          </a:lstStyle>
          <a:p>
            <a:pPr>
              <a:defRPr/>
            </a:pPr>
            <a:endParaRPr lang="en-US" altLang="en-US"/>
          </a:p>
        </p:txBody>
      </p:sp>
      <p:sp>
        <p:nvSpPr>
          <p:cNvPr id="5" name="Rectangle 9"/>
          <p:cNvSpPr>
            <a:spLocks noGrp="1" noChangeArrowheads="1"/>
          </p:cNvSpPr>
          <p:nvPr>
            <p:ph type="dt" sz="quarter" idx="11"/>
          </p:nvPr>
        </p:nvSpPr>
        <p:spPr bwMode="auto">
          <a:xfrm>
            <a:off x="5391150" y="6221413"/>
            <a:ext cx="1619250" cy="311150"/>
          </a:xfrm>
          <a:prstGeom prst="rect">
            <a:avLst/>
          </a:prstGeom>
          <a:ln>
            <a:miter lim="800000"/>
            <a:headEnd/>
            <a:tailEnd/>
          </a:ln>
        </p:spPr>
        <p:txBody>
          <a:bodyPr vert="horz" wrap="square" lIns="92075" tIns="46038" rIns="92075" bIns="46038" numCol="1" anchor="t" anchorCtr="0" compatLnSpc="1">
            <a:prstTxWarp prst="textNoShape">
              <a:avLst/>
            </a:prstTxWarp>
          </a:bodyPr>
          <a:lstStyle>
            <a:lvl1pPr eaLnBrk="1" hangingPunct="1">
              <a:defRPr sz="1300">
                <a:solidFill>
                  <a:srgbClr val="FFFFFF"/>
                </a:solidFill>
              </a:defRPr>
            </a:lvl1pPr>
          </a:lstStyle>
          <a:p>
            <a:pPr>
              <a:defRPr/>
            </a:pPr>
            <a:fld id="{AE22567B-E6D2-448B-B5D2-266EC1E89D0C}" type="datetime1">
              <a:rPr lang="en-US" altLang="en-US"/>
              <a:pPr>
                <a:defRPr/>
              </a:pPr>
              <a:t>4/4/2022</a:t>
            </a:fld>
            <a:endParaRPr lang="en-US" altLang="en-US"/>
          </a:p>
        </p:txBody>
      </p:sp>
    </p:spTree>
    <p:extLst>
      <p:ext uri="{BB962C8B-B14F-4D97-AF65-F5344CB8AC3E}">
        <p14:creationId xmlns:p14="http://schemas.microsoft.com/office/powerpoint/2010/main" val="146259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White">
          <a:xfrm>
            <a:off x="0" y="1668463"/>
            <a:ext cx="91567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blackWhite">
          <a:xfrm>
            <a:off x="1588" y="1588"/>
            <a:ext cx="9140825" cy="1687512"/>
          </a:xfrm>
          <a:prstGeom prst="rect">
            <a:avLst/>
          </a:prstGeom>
          <a:solidFill>
            <a:schemeClr val="accent1"/>
          </a:solidFill>
          <a:ln w="12700">
            <a:solidFill>
              <a:schemeClr val="accent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600"/>
          </a:p>
        </p:txBody>
      </p:sp>
      <p:sp>
        <p:nvSpPr>
          <p:cNvPr id="6" name="Rectangle 4"/>
          <p:cNvSpPr>
            <a:spLocks noChangeArrowheads="1"/>
          </p:cNvSpPr>
          <p:nvPr/>
        </p:nvSpPr>
        <p:spPr bwMode="blackWhite">
          <a:xfrm>
            <a:off x="1588" y="5165725"/>
            <a:ext cx="9140825" cy="1687513"/>
          </a:xfrm>
          <a:prstGeom prst="rect">
            <a:avLst/>
          </a:prstGeom>
          <a:solidFill>
            <a:schemeClr val="accent1"/>
          </a:solidFill>
          <a:ln w="12700">
            <a:solidFill>
              <a:schemeClr val="accent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600"/>
          </a:p>
        </p:txBody>
      </p:sp>
      <p:sp>
        <p:nvSpPr>
          <p:cNvPr id="7" name="Rectangle 7"/>
          <p:cNvSpPr>
            <a:spLocks noChangeArrowheads="1"/>
          </p:cNvSpPr>
          <p:nvPr/>
        </p:nvSpPr>
        <p:spPr bwMode="black">
          <a:xfrm>
            <a:off x="2006600" y="1287463"/>
            <a:ext cx="4103688" cy="306387"/>
          </a:xfrm>
          <a:prstGeom prst="rect">
            <a:avLst/>
          </a:prstGeom>
          <a:noFill/>
          <a:ln w="9525">
            <a:noFill/>
            <a:miter lim="800000"/>
            <a:headEnd/>
            <a:tailEnd/>
          </a:ln>
          <a:effectLst/>
        </p:spPr>
        <p:txBody>
          <a:bodyPr lIns="19050" tIns="19050" rIns="19050" bIns="19050" anchor="ctr"/>
          <a:lstStyle>
            <a:lvl1pPr marL="342900" indent="-342900">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914400" eaLnBrk="1" hangingPunct="1">
              <a:lnSpc>
                <a:spcPct val="98000"/>
              </a:lnSpc>
              <a:spcBef>
                <a:spcPct val="20000"/>
              </a:spcBef>
              <a:defRPr/>
            </a:pPr>
            <a:r>
              <a:rPr lang="en-US" sz="1800" dirty="0">
                <a:solidFill>
                  <a:srgbClr val="FFFFFF"/>
                </a:solidFill>
                <a:ea typeface="+mn-ea"/>
              </a:rPr>
              <a:t>Hybrid Cloud and AI</a:t>
            </a:r>
          </a:p>
        </p:txBody>
      </p:sp>
      <p:sp>
        <p:nvSpPr>
          <p:cNvPr id="8" name="Line 10"/>
          <p:cNvSpPr>
            <a:spLocks noChangeShapeType="1"/>
          </p:cNvSpPr>
          <p:nvPr/>
        </p:nvSpPr>
        <p:spPr bwMode="black">
          <a:xfrm flipV="1">
            <a:off x="1863725" y="4217988"/>
            <a:ext cx="0" cy="93345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black">
          <a:xfrm flipV="1">
            <a:off x="1862138" y="1346200"/>
            <a:ext cx="0" cy="3286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Rectangle 12"/>
          <p:cNvSpPr>
            <a:spLocks noChangeArrowheads="1"/>
          </p:cNvSpPr>
          <p:nvPr/>
        </p:nvSpPr>
        <p:spPr bwMode="black">
          <a:xfrm>
            <a:off x="7239000" y="6248400"/>
            <a:ext cx="1639888" cy="247650"/>
          </a:xfrm>
          <a:prstGeom prst="rect">
            <a:avLst/>
          </a:prstGeom>
          <a:noFill/>
          <a:ln w="9525">
            <a:noFill/>
            <a:miter lim="800000"/>
            <a:headEnd/>
            <a:tailEnd/>
          </a:ln>
          <a:effectLst/>
        </p:spPr>
        <p:txBody>
          <a:bodyPr lIns="92075" tIns="46038" rIns="92075" bIns="46038">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a:defRPr/>
            </a:pPr>
            <a:r>
              <a:rPr lang="en-US" sz="1000" dirty="0">
                <a:solidFill>
                  <a:srgbClr val="FFFFFF"/>
                </a:solidFill>
                <a:ea typeface="+mn-ea"/>
              </a:rPr>
              <a:t>© 2022</a:t>
            </a:r>
            <a:r>
              <a:rPr lang="en-US" sz="1000" baseline="0" dirty="0">
                <a:solidFill>
                  <a:srgbClr val="FFFFFF"/>
                </a:solidFill>
                <a:ea typeface="+mn-ea"/>
              </a:rPr>
              <a:t> </a:t>
            </a:r>
            <a:r>
              <a:rPr lang="en-US" sz="1000" dirty="0">
                <a:solidFill>
                  <a:srgbClr val="FFFFFF"/>
                </a:solidFill>
                <a:ea typeface="+mn-ea"/>
              </a:rPr>
              <a:t>IBM Corporation</a:t>
            </a:r>
          </a:p>
        </p:txBody>
      </p:sp>
      <p:grpSp>
        <p:nvGrpSpPr>
          <p:cNvPr id="11" name="Group 13"/>
          <p:cNvGrpSpPr>
            <a:grpSpLocks/>
          </p:cNvGrpSpPr>
          <p:nvPr/>
        </p:nvGrpSpPr>
        <p:grpSpPr bwMode="auto">
          <a:xfrm>
            <a:off x="7524750" y="687388"/>
            <a:ext cx="1133475" cy="409575"/>
            <a:chOff x="4740" y="433"/>
            <a:chExt cx="714" cy="258"/>
          </a:xfrm>
        </p:grpSpPr>
        <p:pic>
          <p:nvPicPr>
            <p:cNvPr id="12" name="Picture 14" descr="ibm_white_logo_300dpi"/>
            <p:cNvPicPr>
              <a:picLocks noChangeAspect="1" noChangeArrowheads="1"/>
            </p:cNvPicPr>
            <p:nvPr/>
          </p:nvPicPr>
          <p:blipFill>
            <a:blip r:embed="rId3">
              <a:clrChange>
                <a:clrFrom>
                  <a:srgbClr val="7889FB"/>
                </a:clrFrom>
                <a:clrTo>
                  <a:srgbClr val="7889FB">
                    <a:alpha val="0"/>
                  </a:srgbClr>
                </a:clrTo>
              </a:clrChange>
              <a:extLst>
                <a:ext uri="{28A0092B-C50C-407E-A947-70E740481C1C}">
                  <a14:useLocalDpi xmlns:a14="http://schemas.microsoft.com/office/drawing/2010/main" val="0"/>
                </a:ext>
              </a:extLst>
            </a:blip>
            <a:srcRect r="6657"/>
            <a:stretch>
              <a:fillRect/>
            </a:stretch>
          </p:blipFill>
          <p:spPr bwMode="invGray">
            <a:xfrm>
              <a:off x="4740" y="433"/>
              <a:ext cx="6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cir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 y="621"/>
              <a:ext cx="7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bwMode="black">
          <a:xfrm>
            <a:off x="390525" y="2493963"/>
            <a:ext cx="7954963" cy="1470025"/>
          </a:xfrm>
        </p:spPr>
        <p:txBody>
          <a:bodyPr anchor="t"/>
          <a:lstStyle>
            <a:lvl1pPr>
              <a:defRPr/>
            </a:lvl1pPr>
          </a:lstStyle>
          <a:p>
            <a:r>
              <a:rPr lang="en-US"/>
              <a:t>Presentation Title</a:t>
            </a:r>
          </a:p>
        </p:txBody>
      </p:sp>
      <p:sp>
        <p:nvSpPr>
          <p:cNvPr id="25606" name="Rectangle 6"/>
          <p:cNvSpPr>
            <a:spLocks noGrp="1" noChangeArrowheads="1"/>
          </p:cNvSpPr>
          <p:nvPr>
            <p:ph type="subTitle" sz="quarter" idx="1"/>
          </p:nvPr>
        </p:nvSpPr>
        <p:spPr bwMode="black">
          <a:xfrm>
            <a:off x="1949450" y="4106863"/>
            <a:ext cx="6400800" cy="998537"/>
          </a:xfrm>
        </p:spPr>
        <p:txBody>
          <a:bodyPr/>
          <a:lstStyle>
            <a:lvl1pPr marL="0" indent="0" algn="ctr">
              <a:buFont typeface="Wingdings" pitchFamily="2" charset="2"/>
              <a:buNone/>
              <a:defRPr/>
            </a:lvl1pPr>
          </a:lstStyle>
          <a:p>
            <a:r>
              <a:rPr lang="en-US"/>
              <a:t>Presentation Subtitle</a:t>
            </a:r>
            <a:br>
              <a:rPr lang="en-US"/>
            </a:br>
            <a:r>
              <a:rPr lang="en-US"/>
              <a:t>Subtitle Second Line</a:t>
            </a:r>
          </a:p>
        </p:txBody>
      </p:sp>
      <p:sp>
        <p:nvSpPr>
          <p:cNvPr id="14" name="Rectangle 8"/>
          <p:cNvSpPr>
            <a:spLocks noGrp="1" noChangeArrowheads="1"/>
          </p:cNvSpPr>
          <p:nvPr>
            <p:ph type="ftr" sz="quarter" idx="10"/>
          </p:nvPr>
        </p:nvSpPr>
        <p:spPr>
          <a:xfrm>
            <a:off x="0" y="0"/>
            <a:ext cx="0" cy="0"/>
          </a:xfrm>
        </p:spPr>
        <p:txBody>
          <a:bodyPr vert="horz" wrap="square" lIns="92075" tIns="46038" rIns="92075" bIns="46038" numCol="1" anchor="t" anchorCtr="0" compatLnSpc="1">
            <a:prstTxWarp prst="textNoShape">
              <a:avLst/>
            </a:prstTxWarp>
          </a:bodyPr>
          <a:lstStyle>
            <a:lvl1pPr eaLnBrk="1" hangingPunct="1">
              <a:defRPr sz="1300">
                <a:solidFill>
                  <a:srgbClr val="FFFFFF"/>
                </a:solidFill>
              </a:defRPr>
            </a:lvl1pPr>
          </a:lstStyle>
          <a:p>
            <a:pPr>
              <a:defRPr/>
            </a:pPr>
            <a:endParaRPr lang="en-US" altLang="en-US"/>
          </a:p>
        </p:txBody>
      </p:sp>
      <p:sp>
        <p:nvSpPr>
          <p:cNvPr id="15" name="Rectangle 9"/>
          <p:cNvSpPr>
            <a:spLocks noGrp="1" noChangeArrowheads="1"/>
          </p:cNvSpPr>
          <p:nvPr>
            <p:ph type="dt" sz="quarter" idx="11"/>
          </p:nvPr>
        </p:nvSpPr>
        <p:spPr>
          <a:xfrm>
            <a:off x="0" y="0"/>
            <a:ext cx="0" cy="0"/>
          </a:xfrm>
        </p:spPr>
        <p:txBody>
          <a:bodyPr vert="horz" wrap="square" lIns="92075" tIns="46038" rIns="92075" bIns="46038" numCol="1" anchor="t" anchorCtr="0" compatLnSpc="1">
            <a:prstTxWarp prst="textNoShape">
              <a:avLst/>
            </a:prstTxWarp>
          </a:bodyPr>
          <a:lstStyle>
            <a:lvl1pPr eaLnBrk="1" hangingPunct="1">
              <a:defRPr sz="1300">
                <a:solidFill>
                  <a:srgbClr val="FFFFFF"/>
                </a:solidFill>
              </a:defRPr>
            </a:lvl1pPr>
          </a:lstStyle>
          <a:p>
            <a:pPr>
              <a:defRPr/>
            </a:pPr>
            <a:endParaRPr lang="en-US" altLang="en-US" dirty="0"/>
          </a:p>
        </p:txBody>
      </p:sp>
    </p:spTree>
    <p:extLst>
      <p:ext uri="{BB962C8B-B14F-4D97-AF65-F5344CB8AC3E}">
        <p14:creationId xmlns:p14="http://schemas.microsoft.com/office/powerpoint/2010/main" val="373312827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2A7BD7E8-DA32-4C63-A529-ACDBFF47ABCC}" type="slidenum">
              <a:rPr lang="en-US" altLang="en-US"/>
              <a:pPr>
                <a:defRPr/>
              </a:pPr>
              <a:t>‹#›</a:t>
            </a:fld>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dt" sz="half" idx="12"/>
          </p:nvPr>
        </p:nvSpPr>
        <p:spPr>
          <a:ln/>
        </p:spPr>
        <p:txBody>
          <a:bodyPr/>
          <a:lstStyle>
            <a:lvl1pPr>
              <a:defRPr/>
            </a:lvl1pPr>
          </a:lstStyle>
          <a:p>
            <a:pPr>
              <a:defRPr/>
            </a:pPr>
            <a:fld id="{6E9EB66E-3F20-4725-99F3-6EFAE8F0322E}" type="datetime1">
              <a:rPr lang="en-US" altLang="en-US"/>
              <a:pPr>
                <a:defRPr/>
              </a:pPr>
              <a:t>4/4/2022</a:t>
            </a:fld>
            <a:endParaRPr lang="en-US" altLang="en-US"/>
          </a:p>
        </p:txBody>
      </p:sp>
    </p:spTree>
    <p:extLst>
      <p:ext uri="{BB962C8B-B14F-4D97-AF65-F5344CB8AC3E}">
        <p14:creationId xmlns:p14="http://schemas.microsoft.com/office/powerpoint/2010/main" val="147633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F477E33-3564-4D45-A3F2-32461FB35332}" type="slidenum">
              <a:rPr lang="en-US" altLang="en-US"/>
              <a:pPr>
                <a:defRPr/>
              </a:pPr>
              <a:t>‹#›</a:t>
            </a:fld>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dt" sz="half" idx="12"/>
          </p:nvPr>
        </p:nvSpPr>
        <p:spPr>
          <a:ln/>
        </p:spPr>
        <p:txBody>
          <a:bodyPr/>
          <a:lstStyle>
            <a:lvl1pPr>
              <a:defRPr/>
            </a:lvl1pPr>
          </a:lstStyle>
          <a:p>
            <a:pPr>
              <a:defRPr/>
            </a:pPr>
            <a:fld id="{33C3A15E-66F7-4650-AFE3-A10F765153E7}" type="datetime1">
              <a:rPr lang="en-US" altLang="en-US"/>
              <a:pPr>
                <a:defRPr/>
              </a:pPr>
              <a:t>4/4/2022</a:t>
            </a:fld>
            <a:endParaRPr lang="en-US" altLang="en-US"/>
          </a:p>
        </p:txBody>
      </p:sp>
    </p:spTree>
    <p:extLst>
      <p:ext uri="{BB962C8B-B14F-4D97-AF65-F5344CB8AC3E}">
        <p14:creationId xmlns:p14="http://schemas.microsoft.com/office/powerpoint/2010/main" val="344504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7641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77641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C23B9CFC-B477-4279-A5EB-12422665D483}"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dt" sz="half" idx="12"/>
          </p:nvPr>
        </p:nvSpPr>
        <p:spPr>
          <a:ln/>
        </p:spPr>
        <p:txBody>
          <a:bodyPr/>
          <a:lstStyle>
            <a:lvl1pPr>
              <a:defRPr/>
            </a:lvl1pPr>
          </a:lstStyle>
          <a:p>
            <a:pPr>
              <a:defRPr/>
            </a:pPr>
            <a:fld id="{5B2D360F-A184-4885-A3D9-55CCF7C021F2}" type="datetime1">
              <a:rPr lang="en-US" altLang="en-US"/>
              <a:pPr>
                <a:defRPr/>
              </a:pPr>
              <a:t>4/4/2022</a:t>
            </a:fld>
            <a:endParaRPr lang="en-US" altLang="en-US"/>
          </a:p>
        </p:txBody>
      </p:sp>
    </p:spTree>
    <p:extLst>
      <p:ext uri="{BB962C8B-B14F-4D97-AF65-F5344CB8AC3E}">
        <p14:creationId xmlns:p14="http://schemas.microsoft.com/office/powerpoint/2010/main" val="300176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00A6BD15-E6A6-421E-BB27-F2EC56BDDD2C}" type="slidenum">
              <a:rPr lang="en-US" altLang="en-US"/>
              <a:pPr>
                <a:defRPr/>
              </a:pPr>
              <a:t>‹#›</a:t>
            </a:fld>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dt" sz="half" idx="12"/>
          </p:nvPr>
        </p:nvSpPr>
        <p:spPr>
          <a:ln/>
        </p:spPr>
        <p:txBody>
          <a:bodyPr/>
          <a:lstStyle>
            <a:lvl1pPr>
              <a:defRPr/>
            </a:lvl1pPr>
          </a:lstStyle>
          <a:p>
            <a:pPr>
              <a:defRPr/>
            </a:pPr>
            <a:fld id="{0334F478-F403-4B6C-B89B-1220CDD26C40}" type="datetime1">
              <a:rPr lang="en-US" altLang="en-US"/>
              <a:pPr>
                <a:defRPr/>
              </a:pPr>
              <a:t>4/4/2022</a:t>
            </a:fld>
            <a:endParaRPr lang="en-US" altLang="en-US"/>
          </a:p>
        </p:txBody>
      </p:sp>
    </p:spTree>
    <p:extLst>
      <p:ext uri="{BB962C8B-B14F-4D97-AF65-F5344CB8AC3E}">
        <p14:creationId xmlns:p14="http://schemas.microsoft.com/office/powerpoint/2010/main" val="142151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7B80DD8B-15F6-4923-B7AC-54F5D97CD9FD}" type="slidenum">
              <a:rPr lang="en-US" altLang="en-US"/>
              <a:pPr>
                <a:defRPr/>
              </a:pPr>
              <a:t>‹#›</a:t>
            </a:fld>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dt" sz="half" idx="12"/>
          </p:nvPr>
        </p:nvSpPr>
        <p:spPr>
          <a:ln/>
        </p:spPr>
        <p:txBody>
          <a:bodyPr/>
          <a:lstStyle>
            <a:lvl1pPr>
              <a:defRPr/>
            </a:lvl1pPr>
          </a:lstStyle>
          <a:p>
            <a:pPr>
              <a:defRPr/>
            </a:pPr>
            <a:fld id="{F0F6FBEB-B54E-4956-BD8C-0615517548C9}" type="datetime1">
              <a:rPr lang="en-US" altLang="en-US"/>
              <a:pPr>
                <a:defRPr/>
              </a:pPr>
              <a:t>4/4/2022</a:t>
            </a:fld>
            <a:endParaRPr lang="en-US" altLang="en-US"/>
          </a:p>
        </p:txBody>
      </p:sp>
    </p:spTree>
    <p:extLst>
      <p:ext uri="{BB962C8B-B14F-4D97-AF65-F5344CB8AC3E}">
        <p14:creationId xmlns:p14="http://schemas.microsoft.com/office/powerpoint/2010/main" val="38465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30BE6E0E-0A16-4F8A-8ECC-057AF23844E2}" type="slidenum">
              <a:rPr lang="en-US" altLang="en-US"/>
              <a:pPr>
                <a:defRPr/>
              </a:pPr>
              <a:t>‹#›</a:t>
            </a:fld>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dt" sz="half" idx="12"/>
          </p:nvPr>
        </p:nvSpPr>
        <p:spPr>
          <a:ln/>
        </p:spPr>
        <p:txBody>
          <a:bodyPr/>
          <a:lstStyle>
            <a:lvl1pPr>
              <a:defRPr/>
            </a:lvl1pPr>
          </a:lstStyle>
          <a:p>
            <a:pPr>
              <a:defRPr/>
            </a:pPr>
            <a:fld id="{AD0DCE91-4536-4F03-98C9-47404BBDD38E}" type="datetime1">
              <a:rPr lang="en-US" altLang="en-US"/>
              <a:pPr>
                <a:defRPr/>
              </a:pPr>
              <a:t>4/4/2022</a:t>
            </a:fld>
            <a:endParaRPr lang="en-US" altLang="en-US"/>
          </a:p>
        </p:txBody>
      </p:sp>
    </p:spTree>
    <p:extLst>
      <p:ext uri="{BB962C8B-B14F-4D97-AF65-F5344CB8AC3E}">
        <p14:creationId xmlns:p14="http://schemas.microsoft.com/office/powerpoint/2010/main" val="299015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A1B7E5C-C73D-464A-B23D-C1A311D40C83}"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dt" sz="half" idx="12"/>
          </p:nvPr>
        </p:nvSpPr>
        <p:spPr>
          <a:ln/>
        </p:spPr>
        <p:txBody>
          <a:bodyPr/>
          <a:lstStyle>
            <a:lvl1pPr>
              <a:defRPr/>
            </a:lvl1pPr>
          </a:lstStyle>
          <a:p>
            <a:pPr>
              <a:defRPr/>
            </a:pPr>
            <a:fld id="{1FBD317C-9C95-44C3-AF1A-46A23AD76D50}" type="datetime1">
              <a:rPr lang="en-US" altLang="en-US"/>
              <a:pPr>
                <a:defRPr/>
              </a:pPr>
              <a:t>4/4/2022</a:t>
            </a:fld>
            <a:endParaRPr lang="en-US" altLang="en-US"/>
          </a:p>
        </p:txBody>
      </p:sp>
    </p:spTree>
    <p:extLst>
      <p:ext uri="{BB962C8B-B14F-4D97-AF65-F5344CB8AC3E}">
        <p14:creationId xmlns:p14="http://schemas.microsoft.com/office/powerpoint/2010/main" val="105921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622300"/>
            <a:ext cx="8245475" cy="498475"/>
          </a:xfrm>
        </p:spPr>
        <p:txBody>
          <a:bodyPr/>
          <a:lstStyle/>
          <a:p>
            <a:r>
              <a:rPr lang="en-US"/>
              <a:t>Click to edit Master title style</a:t>
            </a:r>
          </a:p>
        </p:txBody>
      </p:sp>
      <p:sp>
        <p:nvSpPr>
          <p:cNvPr id="3" name="Text Placeholder 2"/>
          <p:cNvSpPr>
            <a:spLocks noGrp="1"/>
          </p:cNvSpPr>
          <p:nvPr>
            <p:ph type="body" sz="half" idx="1"/>
          </p:nvPr>
        </p:nvSpPr>
        <p:spPr>
          <a:xfrm>
            <a:off x="622300" y="1328738"/>
            <a:ext cx="4127500" cy="4808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2200" y="1328738"/>
            <a:ext cx="4129088" cy="4808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DDA07D36-A489-4DE4-992A-4EAF8469CAD5}"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dt" sz="half" idx="12"/>
          </p:nvPr>
        </p:nvSpPr>
        <p:spPr>
          <a:ln/>
        </p:spPr>
        <p:txBody>
          <a:bodyPr/>
          <a:lstStyle>
            <a:lvl1pPr>
              <a:defRPr/>
            </a:lvl1pPr>
          </a:lstStyle>
          <a:p>
            <a:pPr>
              <a:defRPr/>
            </a:pPr>
            <a:fld id="{5536750F-4E60-4957-9019-A83F2C87F44E}" type="datetime1">
              <a:rPr lang="en-US" altLang="en-US"/>
              <a:pPr>
                <a:defRPr/>
              </a:pPr>
              <a:t>4/4/2022</a:t>
            </a:fld>
            <a:endParaRPr lang="en-US" altLang="en-US"/>
          </a:p>
        </p:txBody>
      </p:sp>
    </p:spTree>
    <p:extLst>
      <p:ext uri="{BB962C8B-B14F-4D97-AF65-F5344CB8AC3E}">
        <p14:creationId xmlns:p14="http://schemas.microsoft.com/office/powerpoint/2010/main" val="25760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blackWhite">
          <a:xfrm>
            <a:off x="-4763" y="6472238"/>
            <a:ext cx="9166226"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blackWhite">
          <a:xfrm>
            <a:off x="-3175" y="-1588"/>
            <a:ext cx="9166225"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p:nvPr>
        </p:nvSpPr>
        <p:spPr bwMode="auto">
          <a:xfrm>
            <a:off x="153988" y="622300"/>
            <a:ext cx="8245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622300" y="1328738"/>
            <a:ext cx="8408988"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2" name="Rectangle 6"/>
          <p:cNvSpPr>
            <a:spLocks noChangeArrowheads="1"/>
          </p:cNvSpPr>
          <p:nvPr/>
        </p:nvSpPr>
        <p:spPr bwMode="black">
          <a:xfrm>
            <a:off x="990600" y="74613"/>
            <a:ext cx="1779077" cy="308419"/>
          </a:xfrm>
          <a:prstGeom prst="rect">
            <a:avLst/>
          </a:prstGeom>
          <a:noFill/>
          <a:ln w="9525">
            <a:noFill/>
            <a:miter lim="800000"/>
            <a:headEnd/>
            <a:tailEnd/>
          </a:ln>
          <a:effectLst/>
        </p:spPr>
        <p:txBody>
          <a:bodyPr wrap="none" lIns="92075" tIns="46038" rIns="92075" bIns="46038">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400" dirty="0">
                <a:solidFill>
                  <a:srgbClr val="FFFFFF"/>
                </a:solidFill>
                <a:ea typeface="+mn-ea"/>
              </a:rPr>
              <a:t>Hybrid Cloud and AI</a:t>
            </a:r>
          </a:p>
        </p:txBody>
      </p:sp>
      <p:sp>
        <p:nvSpPr>
          <p:cNvPr id="29703" name="Rectangle 7"/>
          <p:cNvSpPr>
            <a:spLocks noChangeArrowheads="1"/>
          </p:cNvSpPr>
          <p:nvPr/>
        </p:nvSpPr>
        <p:spPr bwMode="black">
          <a:xfrm>
            <a:off x="5724525" y="6499225"/>
            <a:ext cx="3306763" cy="247650"/>
          </a:xfrm>
          <a:prstGeom prst="rect">
            <a:avLst/>
          </a:prstGeom>
          <a:noFill/>
          <a:ln w="9525">
            <a:noFill/>
            <a:miter lim="800000"/>
            <a:headEnd/>
            <a:tailEnd/>
          </a:ln>
          <a:effectLst/>
        </p:spPr>
        <p:txBody>
          <a:bodyPr lIns="92075" tIns="46038" rIns="92075" bIns="46038">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a:defRPr/>
            </a:pPr>
            <a:r>
              <a:rPr lang="en-US" sz="1000" dirty="0">
                <a:solidFill>
                  <a:srgbClr val="FFFFFF"/>
                </a:solidFill>
                <a:ea typeface="+mn-ea"/>
              </a:rPr>
              <a:t>© 2022</a:t>
            </a:r>
            <a:r>
              <a:rPr lang="en-US" sz="1000" baseline="0" dirty="0">
                <a:solidFill>
                  <a:srgbClr val="FFFFFF"/>
                </a:solidFill>
                <a:ea typeface="+mn-ea"/>
              </a:rPr>
              <a:t> </a:t>
            </a:r>
            <a:r>
              <a:rPr lang="en-US" sz="1000" dirty="0">
                <a:solidFill>
                  <a:srgbClr val="FFFFFF"/>
                </a:solidFill>
                <a:ea typeface="+mn-ea"/>
              </a:rPr>
              <a:t>IBM Corporation</a:t>
            </a:r>
          </a:p>
        </p:txBody>
      </p:sp>
      <p:pic>
        <p:nvPicPr>
          <p:cNvPr id="2056" name="Picture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8461375" y="61913"/>
            <a:ext cx="63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9"/>
          <p:cNvSpPr>
            <a:spLocks noGrp="1" noChangeArrowheads="1"/>
          </p:cNvSpPr>
          <p:nvPr>
            <p:ph type="sldNum" sz="quarter" idx="4"/>
          </p:nvPr>
        </p:nvSpPr>
        <p:spPr bwMode="black">
          <a:xfrm>
            <a:off x="153988" y="6500813"/>
            <a:ext cx="1006475" cy="3206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spcBef>
                <a:spcPct val="50000"/>
              </a:spcBef>
              <a:defRPr sz="1000" b="1">
                <a:solidFill>
                  <a:srgbClr val="FFFFFF"/>
                </a:solidFill>
              </a:defRPr>
            </a:lvl1pPr>
          </a:lstStyle>
          <a:p>
            <a:pPr>
              <a:defRPr/>
            </a:pPr>
            <a:fld id="{C6D02F16-7ACA-48AE-A4D6-0B44D7C300C0}" type="slidenum">
              <a:rPr lang="en-US" altLang="en-US"/>
              <a:pPr>
                <a:defRPr/>
              </a:pPr>
              <a:t>‹#›</a:t>
            </a:fld>
            <a:endParaRPr lang="en-US" altLang="en-US"/>
          </a:p>
        </p:txBody>
      </p:sp>
      <p:sp>
        <p:nvSpPr>
          <p:cNvPr id="29706" name="Rectangle 10"/>
          <p:cNvSpPr>
            <a:spLocks noGrp="1" noChangeArrowheads="1"/>
          </p:cNvSpPr>
          <p:nvPr>
            <p:ph type="ftr" sz="quarter" idx="3"/>
          </p:nvPr>
        </p:nvSpPr>
        <p:spPr bwMode="auto">
          <a:xfrm>
            <a:off x="1447800" y="6500813"/>
            <a:ext cx="3811588" cy="24606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000">
                <a:solidFill>
                  <a:srgbClr val="FFFFFF"/>
                </a:solidFill>
              </a:defRPr>
            </a:lvl1pPr>
          </a:lstStyle>
          <a:p>
            <a:pPr>
              <a:defRPr/>
            </a:pPr>
            <a:endParaRPr lang="en-US" altLang="en-US"/>
          </a:p>
        </p:txBody>
      </p:sp>
      <p:sp>
        <p:nvSpPr>
          <p:cNvPr id="29707" name="Rectangle 11"/>
          <p:cNvSpPr>
            <a:spLocks noGrp="1" noChangeArrowheads="1"/>
          </p:cNvSpPr>
          <p:nvPr>
            <p:ph type="dt" sz="half" idx="2"/>
          </p:nvPr>
        </p:nvSpPr>
        <p:spPr bwMode="auto">
          <a:xfrm>
            <a:off x="5456238" y="6500813"/>
            <a:ext cx="1946275" cy="24606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000">
                <a:solidFill>
                  <a:srgbClr val="FFFFFF"/>
                </a:solidFill>
              </a:defRPr>
            </a:lvl1pPr>
          </a:lstStyle>
          <a:p>
            <a:pPr>
              <a:defRPr/>
            </a:pPr>
            <a:fld id="{5560E8A1-8B21-417C-9AAE-3CF7A73165A5}" type="datetime1">
              <a:rPr lang="en-US" altLang="en-US"/>
              <a:pPr>
                <a:defRPr/>
              </a:pPr>
              <a:t>4/4/2022</a:t>
            </a:fld>
            <a:endParaRPr lang="en-US" altLang="en-US" dirty="0"/>
          </a:p>
        </p:txBody>
      </p:sp>
      <p:sp>
        <p:nvSpPr>
          <p:cNvPr id="2060" name="Line 12"/>
          <p:cNvSpPr>
            <a:spLocks noChangeShapeType="1"/>
          </p:cNvSpPr>
          <p:nvPr/>
        </p:nvSpPr>
        <p:spPr bwMode="black">
          <a:xfrm>
            <a:off x="990600" y="146050"/>
            <a:ext cx="0" cy="23495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1" name="Line 13"/>
          <p:cNvSpPr>
            <a:spLocks noChangeShapeType="1"/>
          </p:cNvSpPr>
          <p:nvPr/>
        </p:nvSpPr>
        <p:spPr bwMode="black">
          <a:xfrm>
            <a:off x="990600" y="6480175"/>
            <a:ext cx="0" cy="192088"/>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026" name="Picture 2" descr="Image result for return">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6286500"/>
            <a:ext cx="179387" cy="1793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494" r:id="rId1"/>
    <p:sldLayoutId id="2147484483" r:id="rId2"/>
    <p:sldLayoutId id="2147484484" r:id="rId3"/>
    <p:sldLayoutId id="2147484485" r:id="rId4"/>
    <p:sldLayoutId id="2147484486" r:id="rId5"/>
    <p:sldLayoutId id="2147484487" r:id="rId6"/>
    <p:sldLayoutId id="2147484488" r:id="rId7"/>
    <p:sldLayoutId id="2147484489" r:id="rId8"/>
    <p:sldLayoutId id="2147484493" r:id="rId9"/>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cs typeface="Arial" charset="0"/>
        </a:defRPr>
      </a:lvl2pPr>
      <a:lvl3pPr algn="l" rtl="0" eaLnBrk="0" fontAlgn="base" hangingPunct="0">
        <a:lnSpc>
          <a:spcPct val="90000"/>
        </a:lnSpc>
        <a:spcBef>
          <a:spcPct val="0"/>
        </a:spcBef>
        <a:spcAft>
          <a:spcPct val="0"/>
        </a:spcAft>
        <a:defRPr sz="2800">
          <a:solidFill>
            <a:schemeClr val="tx2"/>
          </a:solidFill>
          <a:latin typeface="Arial" charset="0"/>
          <a:cs typeface="Arial" charset="0"/>
        </a:defRPr>
      </a:lvl3pPr>
      <a:lvl4pPr algn="l" rtl="0" eaLnBrk="0" fontAlgn="base" hangingPunct="0">
        <a:lnSpc>
          <a:spcPct val="90000"/>
        </a:lnSpc>
        <a:spcBef>
          <a:spcPct val="0"/>
        </a:spcBef>
        <a:spcAft>
          <a:spcPct val="0"/>
        </a:spcAft>
        <a:defRPr sz="2800">
          <a:solidFill>
            <a:schemeClr val="tx2"/>
          </a:solidFill>
          <a:latin typeface="Arial" charset="0"/>
          <a:cs typeface="Arial" charset="0"/>
        </a:defRPr>
      </a:lvl4pPr>
      <a:lvl5pPr algn="l"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l" rtl="0" fontAlgn="base">
        <a:lnSpc>
          <a:spcPct val="90000"/>
        </a:lnSpc>
        <a:spcBef>
          <a:spcPct val="0"/>
        </a:spcBef>
        <a:spcAft>
          <a:spcPct val="0"/>
        </a:spcAft>
        <a:defRPr sz="2800">
          <a:solidFill>
            <a:schemeClr val="tx2"/>
          </a:solidFill>
          <a:latin typeface="Arial" charset="0"/>
          <a:cs typeface="Arial" charset="0"/>
        </a:defRPr>
      </a:lvl6pPr>
      <a:lvl7pPr marL="914400" algn="l" rtl="0" fontAlgn="base">
        <a:lnSpc>
          <a:spcPct val="90000"/>
        </a:lnSpc>
        <a:spcBef>
          <a:spcPct val="0"/>
        </a:spcBef>
        <a:spcAft>
          <a:spcPct val="0"/>
        </a:spcAft>
        <a:defRPr sz="2800">
          <a:solidFill>
            <a:schemeClr val="tx2"/>
          </a:solidFill>
          <a:latin typeface="Arial" charset="0"/>
          <a:cs typeface="Arial" charset="0"/>
        </a:defRPr>
      </a:lvl7pPr>
      <a:lvl8pPr marL="1371600" algn="l" rtl="0" fontAlgn="base">
        <a:lnSpc>
          <a:spcPct val="90000"/>
        </a:lnSpc>
        <a:spcBef>
          <a:spcPct val="0"/>
        </a:spcBef>
        <a:spcAft>
          <a:spcPct val="0"/>
        </a:spcAft>
        <a:defRPr sz="2800">
          <a:solidFill>
            <a:schemeClr val="tx2"/>
          </a:solidFill>
          <a:latin typeface="Arial" charset="0"/>
          <a:cs typeface="Arial" charset="0"/>
        </a:defRPr>
      </a:lvl8pPr>
      <a:lvl9pPr marL="1828800" algn="l" rtl="0" fontAlgn="base">
        <a:lnSpc>
          <a:spcPct val="90000"/>
        </a:lnSpc>
        <a:spcBef>
          <a:spcPct val="0"/>
        </a:spcBef>
        <a:spcAft>
          <a:spcPct val="0"/>
        </a:spcAft>
        <a:defRPr sz="2800">
          <a:solidFill>
            <a:schemeClr val="tx2"/>
          </a:solidFill>
          <a:latin typeface="Arial" charset="0"/>
          <a:cs typeface="Arial" charset="0"/>
        </a:defRPr>
      </a:lvl9pPr>
    </p:titleStyle>
    <p:bodyStyle>
      <a:lvl1pPr marL="228600" indent="-228600" algn="l" rtl="0" eaLnBrk="0" fontAlgn="base" hangingPunct="0">
        <a:spcBef>
          <a:spcPct val="35000"/>
        </a:spcBef>
        <a:spcAft>
          <a:spcPct val="15000"/>
        </a:spcAft>
        <a:buClr>
          <a:schemeClr val="accent2"/>
        </a:buClr>
        <a:buFont typeface="Wingdings" panose="05000000000000000000" pitchFamily="2" charset="2"/>
        <a:buChar char="§"/>
        <a:defRPr sz="2400" b="1">
          <a:solidFill>
            <a:schemeClr val="tx1"/>
          </a:solidFill>
          <a:latin typeface="+mn-lt"/>
          <a:ea typeface="+mn-ea"/>
          <a:cs typeface="+mn-cs"/>
        </a:defRPr>
      </a:lvl1pPr>
      <a:lvl2pPr marL="566738" indent="-223838" algn="l" rtl="0" eaLnBrk="0" fontAlgn="base" hangingPunct="0">
        <a:spcBef>
          <a:spcPct val="25000"/>
        </a:spcBef>
        <a:spcAft>
          <a:spcPct val="15000"/>
        </a:spcAft>
        <a:buClr>
          <a:schemeClr val="accent2"/>
        </a:buClr>
        <a:buFont typeface="Arial" panose="020B0604020202020204" pitchFamily="34" charset="0"/>
        <a:buChar char="–"/>
        <a:defRPr sz="2200">
          <a:solidFill>
            <a:schemeClr val="tx1"/>
          </a:solidFill>
          <a:latin typeface="+mn-lt"/>
          <a:cs typeface="+mn-cs"/>
        </a:defRPr>
      </a:lvl2pPr>
      <a:lvl3pPr marL="863600" indent="-182563" algn="l" rtl="0" eaLnBrk="0" fontAlgn="base" hangingPunct="0">
        <a:spcBef>
          <a:spcPct val="20000"/>
        </a:spcBef>
        <a:spcAft>
          <a:spcPct val="0"/>
        </a:spcAft>
        <a:buClr>
          <a:schemeClr val="accent2"/>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accent2"/>
        </a:buClr>
        <a:buFont typeface="Arial" panose="020B0604020202020204" pitchFamily="34" charset="0"/>
        <a:buChar char="&gt;"/>
        <a:defRPr>
          <a:solidFill>
            <a:schemeClr val="tx1"/>
          </a:solidFill>
          <a:latin typeface="+mn-lt"/>
          <a:cs typeface="+mn-cs"/>
        </a:defRPr>
      </a:lvl5pPr>
      <a:lvl6pPr marL="19383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6pPr>
      <a:lvl7pPr marL="23955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7pPr>
      <a:lvl8pPr marL="28527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8pPr>
      <a:lvl9pPr marL="33099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153988" y="871538"/>
            <a:ext cx="8245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5" name="Rectangle 5"/>
          <p:cNvSpPr>
            <a:spLocks noGrp="1" noChangeArrowheads="1"/>
          </p:cNvSpPr>
          <p:nvPr>
            <p:ph type="body" idx="1"/>
          </p:nvPr>
        </p:nvSpPr>
        <p:spPr bwMode="auto">
          <a:xfrm>
            <a:off x="685800" y="1776413"/>
            <a:ext cx="77755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cs typeface="Arial" charset="0"/>
        </a:defRPr>
      </a:lvl2pPr>
      <a:lvl3pPr algn="l" rtl="0" eaLnBrk="0" fontAlgn="base" hangingPunct="0">
        <a:lnSpc>
          <a:spcPct val="90000"/>
        </a:lnSpc>
        <a:spcBef>
          <a:spcPct val="0"/>
        </a:spcBef>
        <a:spcAft>
          <a:spcPct val="0"/>
        </a:spcAft>
        <a:defRPr sz="2800">
          <a:solidFill>
            <a:schemeClr val="tx2"/>
          </a:solidFill>
          <a:latin typeface="Arial" charset="0"/>
          <a:cs typeface="Arial" charset="0"/>
        </a:defRPr>
      </a:lvl3pPr>
      <a:lvl4pPr algn="l" rtl="0" eaLnBrk="0" fontAlgn="base" hangingPunct="0">
        <a:lnSpc>
          <a:spcPct val="90000"/>
        </a:lnSpc>
        <a:spcBef>
          <a:spcPct val="0"/>
        </a:spcBef>
        <a:spcAft>
          <a:spcPct val="0"/>
        </a:spcAft>
        <a:defRPr sz="2800">
          <a:solidFill>
            <a:schemeClr val="tx2"/>
          </a:solidFill>
          <a:latin typeface="Arial" charset="0"/>
          <a:cs typeface="Arial" charset="0"/>
        </a:defRPr>
      </a:lvl4pPr>
      <a:lvl5pPr algn="l"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l" rtl="0" fontAlgn="base">
        <a:lnSpc>
          <a:spcPct val="90000"/>
        </a:lnSpc>
        <a:spcBef>
          <a:spcPct val="0"/>
        </a:spcBef>
        <a:spcAft>
          <a:spcPct val="0"/>
        </a:spcAft>
        <a:defRPr sz="2800">
          <a:solidFill>
            <a:schemeClr val="tx2"/>
          </a:solidFill>
          <a:latin typeface="Arial" charset="0"/>
          <a:cs typeface="Arial" charset="0"/>
        </a:defRPr>
      </a:lvl6pPr>
      <a:lvl7pPr marL="914400" algn="l" rtl="0" fontAlgn="base">
        <a:lnSpc>
          <a:spcPct val="90000"/>
        </a:lnSpc>
        <a:spcBef>
          <a:spcPct val="0"/>
        </a:spcBef>
        <a:spcAft>
          <a:spcPct val="0"/>
        </a:spcAft>
        <a:defRPr sz="2800">
          <a:solidFill>
            <a:schemeClr val="tx2"/>
          </a:solidFill>
          <a:latin typeface="Arial" charset="0"/>
          <a:cs typeface="Arial" charset="0"/>
        </a:defRPr>
      </a:lvl7pPr>
      <a:lvl8pPr marL="1371600" algn="l" rtl="0" fontAlgn="base">
        <a:lnSpc>
          <a:spcPct val="90000"/>
        </a:lnSpc>
        <a:spcBef>
          <a:spcPct val="0"/>
        </a:spcBef>
        <a:spcAft>
          <a:spcPct val="0"/>
        </a:spcAft>
        <a:defRPr sz="2800">
          <a:solidFill>
            <a:schemeClr val="tx2"/>
          </a:solidFill>
          <a:latin typeface="Arial" charset="0"/>
          <a:cs typeface="Arial" charset="0"/>
        </a:defRPr>
      </a:lvl8pPr>
      <a:lvl9pPr marL="1828800" algn="l" rtl="0" fontAlgn="base">
        <a:lnSpc>
          <a:spcPct val="90000"/>
        </a:lnSpc>
        <a:spcBef>
          <a:spcPct val="0"/>
        </a:spcBef>
        <a:spcAft>
          <a:spcPct val="0"/>
        </a:spcAft>
        <a:defRPr sz="2800">
          <a:solidFill>
            <a:schemeClr val="tx2"/>
          </a:solidFill>
          <a:latin typeface="Arial" charset="0"/>
          <a:cs typeface="Arial" charset="0"/>
        </a:defRPr>
      </a:lvl9pPr>
    </p:titleStyle>
    <p:bodyStyle>
      <a:lvl1pPr marL="228600" indent="-228600" algn="l" rtl="0" eaLnBrk="0" fontAlgn="base" hangingPunct="0">
        <a:spcBef>
          <a:spcPct val="35000"/>
        </a:spcBef>
        <a:spcAft>
          <a:spcPct val="15000"/>
        </a:spcAft>
        <a:buClr>
          <a:schemeClr val="accent2"/>
        </a:buClr>
        <a:buFont typeface="Wingdings" panose="05000000000000000000" pitchFamily="2" charset="2"/>
        <a:buChar char="§"/>
        <a:defRPr sz="2400" b="1">
          <a:solidFill>
            <a:schemeClr val="tx1"/>
          </a:solidFill>
          <a:latin typeface="+mn-lt"/>
          <a:ea typeface="+mn-ea"/>
          <a:cs typeface="+mn-cs"/>
        </a:defRPr>
      </a:lvl1pPr>
      <a:lvl2pPr marL="566738" indent="-223838" algn="l" rtl="0" eaLnBrk="0" fontAlgn="base" hangingPunct="0">
        <a:spcBef>
          <a:spcPct val="25000"/>
        </a:spcBef>
        <a:spcAft>
          <a:spcPct val="15000"/>
        </a:spcAft>
        <a:buClr>
          <a:schemeClr val="accent2"/>
        </a:buClr>
        <a:buFont typeface="Arial" panose="020B0604020202020204" pitchFamily="34" charset="0"/>
        <a:buChar char="–"/>
        <a:defRPr sz="2200">
          <a:solidFill>
            <a:schemeClr val="tx1"/>
          </a:solidFill>
          <a:latin typeface="+mn-lt"/>
          <a:cs typeface="+mn-cs"/>
        </a:defRPr>
      </a:lvl2pPr>
      <a:lvl3pPr marL="863600" indent="-182563" algn="l" rtl="0" eaLnBrk="0" fontAlgn="base" hangingPunct="0">
        <a:spcBef>
          <a:spcPct val="20000"/>
        </a:spcBef>
        <a:spcAft>
          <a:spcPct val="0"/>
        </a:spcAft>
        <a:buClr>
          <a:schemeClr val="accent2"/>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accent2"/>
        </a:buClr>
        <a:buFont typeface="Arial" panose="020B0604020202020204" pitchFamily="34" charset="0"/>
        <a:buChar char="&gt;"/>
        <a:defRPr>
          <a:solidFill>
            <a:schemeClr val="tx1"/>
          </a:solidFill>
          <a:latin typeface="+mn-lt"/>
          <a:cs typeface="+mn-cs"/>
        </a:defRPr>
      </a:lvl5pPr>
      <a:lvl6pPr marL="19383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6pPr>
      <a:lvl7pPr marL="23955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7pPr>
      <a:lvl8pPr marL="28527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8pPr>
      <a:lvl9pPr marL="33099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con@us.ibm.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mailto:dawood@us.ibm.com" TargetMode="External"/><Relationship Id="rId4" Type="http://schemas.openxmlformats.org/officeDocument/2006/relationships/hyperlink" Target="mailto:inouet@jp.ib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ithub.com/Enterprise-Neurosystem/ai-signal-processi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Enterprise-Neurosystem/ai-signal-process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onderfulengineering.com/10-best-cases-for-raspberry-pi/" TargetMode="External"/><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idx="4294967295"/>
          </p:nvPr>
        </p:nvSpPr>
        <p:spPr>
          <a:xfrm>
            <a:off x="685800" y="2130425"/>
            <a:ext cx="8034338" cy="1470025"/>
          </a:xfrm>
        </p:spPr>
        <p:txBody>
          <a:bodyPr/>
          <a:lstStyle/>
          <a:p>
            <a:pPr eaLnBrk="1" hangingPunct="1"/>
            <a:r>
              <a:rPr lang="en-US" altLang="en-US" dirty="0">
                <a:solidFill>
                  <a:srgbClr val="002060"/>
                </a:solidFill>
              </a:rPr>
              <a:t>AI Signal Processing </a:t>
            </a:r>
            <a:br>
              <a:rPr lang="en-US" altLang="en-US" dirty="0">
                <a:solidFill>
                  <a:srgbClr val="002060"/>
                </a:solidFill>
              </a:rPr>
            </a:br>
            <a:r>
              <a:rPr lang="en-US" altLang="en-US" dirty="0" err="1">
                <a:solidFill>
                  <a:srgbClr val="002060"/>
                </a:solidFill>
              </a:rPr>
              <a:t>Enterperise</a:t>
            </a:r>
            <a:r>
              <a:rPr lang="en-US" altLang="en-US" dirty="0">
                <a:solidFill>
                  <a:srgbClr val="002060"/>
                </a:solidFill>
              </a:rPr>
              <a:t> </a:t>
            </a:r>
            <a:r>
              <a:rPr lang="en-US" altLang="en-US" dirty="0" err="1">
                <a:solidFill>
                  <a:srgbClr val="002060"/>
                </a:solidFill>
              </a:rPr>
              <a:t>Neurosytems</a:t>
            </a:r>
            <a:r>
              <a:rPr lang="en-US" altLang="en-US" dirty="0">
                <a:solidFill>
                  <a:srgbClr val="002060"/>
                </a:solidFill>
              </a:rPr>
              <a:t> Group</a:t>
            </a:r>
            <a:endParaRPr lang="en-US" altLang="en-US" b="1" dirty="0">
              <a:solidFill>
                <a:schemeClr val="tx1"/>
              </a:solidFill>
            </a:endParaRPr>
          </a:p>
        </p:txBody>
      </p:sp>
      <p:sp>
        <p:nvSpPr>
          <p:cNvPr id="10243" name="Rectangle 5"/>
          <p:cNvSpPr>
            <a:spLocks noGrp="1" noChangeArrowheads="1"/>
          </p:cNvSpPr>
          <p:nvPr>
            <p:ph type="subTitle" idx="4294967295"/>
          </p:nvPr>
        </p:nvSpPr>
        <p:spPr>
          <a:xfrm>
            <a:off x="173736" y="3863975"/>
            <a:ext cx="8842248" cy="1443038"/>
          </a:xfrm>
        </p:spPr>
        <p:txBody>
          <a:bodyPr/>
          <a:lstStyle/>
          <a:p>
            <a:pPr marL="0" indent="0" algn="ctr" eaLnBrk="1" hangingPunct="1">
              <a:buFont typeface="Wingdings" panose="05000000000000000000" pitchFamily="2" charset="2"/>
              <a:buNone/>
            </a:pPr>
            <a:r>
              <a:rPr lang="en-US" altLang="en-US" sz="1800" dirty="0"/>
              <a:t>Nancy Greco, </a:t>
            </a:r>
            <a:r>
              <a:rPr lang="en-US" altLang="en-US" sz="1800" dirty="0">
                <a:hlinkClick r:id="rId3"/>
              </a:rPr>
              <a:t>grecon@us.ibm.com</a:t>
            </a:r>
            <a:r>
              <a:rPr lang="en-US" altLang="en-US" sz="1800" dirty="0"/>
              <a:t>,</a:t>
            </a:r>
          </a:p>
          <a:p>
            <a:pPr marL="0" indent="0" algn="ctr" eaLnBrk="1" hangingPunct="1">
              <a:buFont typeface="Wingdings" panose="05000000000000000000" pitchFamily="2" charset="2"/>
              <a:buNone/>
            </a:pPr>
            <a:r>
              <a:rPr lang="en-US" altLang="en-US" sz="1800" dirty="0"/>
              <a:t>Tadanobu Inoue, </a:t>
            </a:r>
            <a:r>
              <a:rPr lang="en-US" altLang="en-US" sz="1800" dirty="0">
                <a:hlinkClick r:id="rId4"/>
              </a:rPr>
              <a:t>inouet@jp.ibm.com</a:t>
            </a:r>
            <a:r>
              <a:rPr lang="en-US" altLang="en-US" sz="1800" dirty="0"/>
              <a:t>  </a:t>
            </a:r>
          </a:p>
          <a:p>
            <a:pPr marL="0" indent="0" algn="ctr" eaLnBrk="1" hangingPunct="1">
              <a:buNone/>
            </a:pPr>
            <a:r>
              <a:rPr lang="en-US" altLang="en-US" sz="1800" dirty="0"/>
              <a:t>David Wood, </a:t>
            </a:r>
            <a:r>
              <a:rPr lang="en-US" altLang="en-US" sz="1800" dirty="0">
                <a:hlinkClick r:id="rId5"/>
              </a:rPr>
              <a:t>dawood@us.ibm.com</a:t>
            </a:r>
            <a:endParaRPr lang="en-US" altLang="en-US" sz="1800" dirty="0"/>
          </a:p>
          <a:p>
            <a:pPr marL="0" indent="0" algn="ctr" eaLnBrk="1" hangingPunct="1">
              <a:buFont typeface="Wingdings" panose="05000000000000000000" pitchFamily="2" charset="2"/>
              <a:buNone/>
            </a:pPr>
            <a:endParaRPr lang="en-US" altLang="en-US" sz="1800" dirty="0"/>
          </a:p>
        </p:txBody>
      </p:sp>
      <p:sp>
        <p:nvSpPr>
          <p:cNvPr id="2" name="TextBox 1">
            <a:extLst>
              <a:ext uri="{FF2B5EF4-FFF2-40B4-BE49-F238E27FC236}">
                <a16:creationId xmlns:a16="http://schemas.microsoft.com/office/drawing/2014/main" id="{2CC937E1-46A8-4973-A107-D023F5F9CA12}"/>
              </a:ext>
            </a:extLst>
          </p:cNvPr>
          <p:cNvSpPr txBox="1"/>
          <p:nvPr/>
        </p:nvSpPr>
        <p:spPr>
          <a:xfrm>
            <a:off x="623842" y="4854011"/>
            <a:ext cx="1189749" cy="307777"/>
          </a:xfrm>
          <a:prstGeom prst="rect">
            <a:avLst/>
          </a:prstGeom>
          <a:noFill/>
        </p:spPr>
        <p:txBody>
          <a:bodyPr wrap="none" rtlCol="0">
            <a:spAutoFit/>
          </a:bodyPr>
          <a:lstStyle/>
          <a:p>
            <a:r>
              <a:rPr lang="en-US" dirty="0"/>
              <a:t>April 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3D8E-C2C7-4C48-9F1D-F34AA9859C00}"/>
              </a:ext>
            </a:extLst>
          </p:cNvPr>
          <p:cNvSpPr>
            <a:spLocks noGrp="1"/>
          </p:cNvSpPr>
          <p:nvPr>
            <p:ph type="title"/>
          </p:nvPr>
        </p:nvSpPr>
        <p:spPr/>
        <p:txBody>
          <a:bodyPr/>
          <a:lstStyle/>
          <a:p>
            <a:r>
              <a:rPr lang="en-US" dirty="0"/>
              <a:t>Multi-sensor/microphone Gateway</a:t>
            </a:r>
          </a:p>
        </p:txBody>
      </p:sp>
      <p:sp>
        <p:nvSpPr>
          <p:cNvPr id="3" name="Content Placeholder 2">
            <a:extLst>
              <a:ext uri="{FF2B5EF4-FFF2-40B4-BE49-F238E27FC236}">
                <a16:creationId xmlns:a16="http://schemas.microsoft.com/office/drawing/2014/main" id="{ED8A81EE-C193-4976-82DA-BA6B0B5F0828}"/>
              </a:ext>
            </a:extLst>
          </p:cNvPr>
          <p:cNvSpPr>
            <a:spLocks noGrp="1"/>
          </p:cNvSpPr>
          <p:nvPr>
            <p:ph idx="1"/>
          </p:nvPr>
        </p:nvSpPr>
        <p:spPr>
          <a:xfrm>
            <a:off x="622300" y="1328739"/>
            <a:ext cx="4120616" cy="2677658"/>
          </a:xfrm>
        </p:spPr>
        <p:txBody>
          <a:bodyPr/>
          <a:lstStyle/>
          <a:p>
            <a:r>
              <a:rPr lang="en-US" sz="1600" dirty="0"/>
              <a:t>Web-based gateway</a:t>
            </a:r>
          </a:p>
          <a:p>
            <a:pPr lvl="1"/>
            <a:r>
              <a:rPr lang="en-US" sz="1600" dirty="0"/>
              <a:t>Capture, train, monitor on the edge</a:t>
            </a:r>
          </a:p>
          <a:p>
            <a:pPr lvl="1"/>
            <a:r>
              <a:rPr lang="en-US" sz="1600" dirty="0"/>
              <a:t>Manages multiple microphones</a:t>
            </a:r>
          </a:p>
        </p:txBody>
      </p:sp>
      <p:pic>
        <p:nvPicPr>
          <p:cNvPr id="4" name="Picture 3">
            <a:extLst>
              <a:ext uri="{FF2B5EF4-FFF2-40B4-BE49-F238E27FC236}">
                <a16:creationId xmlns:a16="http://schemas.microsoft.com/office/drawing/2014/main" id="{73C9C28E-4B8B-4B45-A895-66BAC098E806}"/>
              </a:ext>
            </a:extLst>
          </p:cNvPr>
          <p:cNvPicPr>
            <a:picLocks noChangeAspect="1"/>
          </p:cNvPicPr>
          <p:nvPr/>
        </p:nvPicPr>
        <p:blipFill>
          <a:blip r:embed="rId2"/>
          <a:stretch>
            <a:fillRect/>
          </a:stretch>
        </p:blipFill>
        <p:spPr>
          <a:xfrm>
            <a:off x="4888689" y="1120775"/>
            <a:ext cx="4093985" cy="2555574"/>
          </a:xfrm>
          <a:prstGeom prst="rect">
            <a:avLst/>
          </a:prstGeom>
          <a:ln>
            <a:solidFill>
              <a:schemeClr val="tx1"/>
            </a:solidFill>
          </a:ln>
        </p:spPr>
      </p:pic>
      <p:pic>
        <p:nvPicPr>
          <p:cNvPr id="6" name="Picture 5">
            <a:extLst>
              <a:ext uri="{FF2B5EF4-FFF2-40B4-BE49-F238E27FC236}">
                <a16:creationId xmlns:a16="http://schemas.microsoft.com/office/drawing/2014/main" id="{50D8067B-4B7F-416E-A27E-EB8C4E92CFE7}"/>
              </a:ext>
            </a:extLst>
          </p:cNvPr>
          <p:cNvPicPr>
            <a:picLocks noChangeAspect="1"/>
          </p:cNvPicPr>
          <p:nvPr/>
        </p:nvPicPr>
        <p:blipFill>
          <a:blip r:embed="rId3"/>
          <a:stretch>
            <a:fillRect/>
          </a:stretch>
        </p:blipFill>
        <p:spPr>
          <a:xfrm>
            <a:off x="4888690" y="4340494"/>
            <a:ext cx="4093984" cy="1856953"/>
          </a:xfrm>
          <a:prstGeom prst="rect">
            <a:avLst/>
          </a:prstGeom>
          <a:ln>
            <a:solidFill>
              <a:schemeClr val="tx1"/>
            </a:solidFill>
          </a:ln>
        </p:spPr>
      </p:pic>
      <p:pic>
        <p:nvPicPr>
          <p:cNvPr id="7" name="Picture 6">
            <a:extLst>
              <a:ext uri="{FF2B5EF4-FFF2-40B4-BE49-F238E27FC236}">
                <a16:creationId xmlns:a16="http://schemas.microsoft.com/office/drawing/2014/main" id="{146573F5-3B59-4711-878E-DFD244B3E860}"/>
              </a:ext>
            </a:extLst>
          </p:cNvPr>
          <p:cNvPicPr>
            <a:picLocks noChangeAspect="1"/>
          </p:cNvPicPr>
          <p:nvPr/>
        </p:nvPicPr>
        <p:blipFill>
          <a:blip r:embed="rId4"/>
          <a:stretch>
            <a:fillRect/>
          </a:stretch>
        </p:blipFill>
        <p:spPr>
          <a:xfrm>
            <a:off x="536662" y="2933699"/>
            <a:ext cx="4095114" cy="3263748"/>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1D90ED8F-1D4A-4605-8CD8-06CCABFCDD4E}"/>
              </a:ext>
            </a:extLst>
          </p:cNvPr>
          <p:cNvCxnSpPr>
            <a:stCxn id="4" idx="2"/>
            <a:endCxn id="6" idx="0"/>
          </p:cNvCxnSpPr>
          <p:nvPr/>
        </p:nvCxnSpPr>
        <p:spPr>
          <a:xfrm>
            <a:off x="6935682" y="3676349"/>
            <a:ext cx="0" cy="664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5CC603-30E3-4A47-9346-A582D4F3C915}"/>
              </a:ext>
            </a:extLst>
          </p:cNvPr>
          <p:cNvCxnSpPr>
            <a:stCxn id="6" idx="1"/>
          </p:cNvCxnSpPr>
          <p:nvPr/>
        </p:nvCxnSpPr>
        <p:spPr>
          <a:xfrm flipH="1" flipV="1">
            <a:off x="4631776" y="5268970"/>
            <a:ext cx="25691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03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Modeling Workbench</a:t>
            </a:r>
          </a:p>
        </p:txBody>
      </p:sp>
      <p:sp>
        <p:nvSpPr>
          <p:cNvPr id="4" name="Content Placeholder 3"/>
          <p:cNvSpPr>
            <a:spLocks noGrp="1"/>
          </p:cNvSpPr>
          <p:nvPr>
            <p:ph idx="1"/>
          </p:nvPr>
        </p:nvSpPr>
        <p:spPr>
          <a:xfrm>
            <a:off x="622300" y="1111061"/>
            <a:ext cx="8408988" cy="2045591"/>
          </a:xfrm>
        </p:spPr>
        <p:txBody>
          <a:bodyPr/>
          <a:lstStyle/>
          <a:p>
            <a:r>
              <a:rPr lang="en-US" sz="1200" dirty="0"/>
              <a:t>Sound Curation</a:t>
            </a:r>
          </a:p>
          <a:p>
            <a:pPr lvl="1"/>
            <a:r>
              <a:rPr lang="en-US" sz="1100" dirty="0"/>
              <a:t>Labeling, listening to and management of individual sound clips</a:t>
            </a:r>
          </a:p>
          <a:p>
            <a:pPr lvl="1"/>
            <a:r>
              <a:rPr lang="en-US" sz="1100" dirty="0"/>
              <a:t>Recording session review</a:t>
            </a:r>
          </a:p>
          <a:p>
            <a:r>
              <a:rPr lang="en-US" sz="1200" dirty="0"/>
              <a:t>Model Training/Evaluation</a:t>
            </a:r>
          </a:p>
          <a:p>
            <a:pPr lvl="1"/>
            <a:r>
              <a:rPr lang="en-US" sz="1100" dirty="0"/>
              <a:t>Train on a selection of sounds and labels using a selected model </a:t>
            </a:r>
          </a:p>
          <a:p>
            <a:pPr lvl="1"/>
            <a:r>
              <a:rPr lang="en-US" sz="1100" dirty="0"/>
              <a:t>Classify an uploaded sound using an existing model</a:t>
            </a:r>
          </a:p>
        </p:txBody>
      </p:sp>
      <p:pic>
        <p:nvPicPr>
          <p:cNvPr id="5" name="Picture 5">
            <a:extLst>
              <a:ext uri="{FF2B5EF4-FFF2-40B4-BE49-F238E27FC236}">
                <a16:creationId xmlns:a16="http://schemas.microsoft.com/office/drawing/2014/main" id="{B2C40F3D-2A8B-46E2-9DB8-C45D70241331}"/>
              </a:ext>
            </a:extLst>
          </p:cNvPr>
          <p:cNvPicPr>
            <a:picLocks noChangeAspect="1"/>
          </p:cNvPicPr>
          <p:nvPr/>
        </p:nvPicPr>
        <p:blipFill>
          <a:blip r:embed="rId2"/>
          <a:stretch>
            <a:fillRect/>
          </a:stretch>
        </p:blipFill>
        <p:spPr>
          <a:xfrm>
            <a:off x="1051130" y="2726108"/>
            <a:ext cx="6807552" cy="3686322"/>
          </a:xfrm>
          <a:prstGeom prst="rect">
            <a:avLst/>
          </a:prstGeom>
        </p:spPr>
      </p:pic>
    </p:spTree>
    <p:extLst>
      <p:ext uri="{BB962C8B-B14F-4D97-AF65-F5344CB8AC3E}">
        <p14:creationId xmlns:p14="http://schemas.microsoft.com/office/powerpoint/2010/main" val="55745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altLang="en-US"/>
              <a:t>Command Line Tools</a:t>
            </a:r>
          </a:p>
        </p:txBody>
      </p:sp>
      <p:sp>
        <p:nvSpPr>
          <p:cNvPr id="20483" name="Content Placeholder 4"/>
          <p:cNvSpPr>
            <a:spLocks noGrp="1"/>
          </p:cNvSpPr>
          <p:nvPr>
            <p:ph idx="1"/>
          </p:nvPr>
        </p:nvSpPr>
        <p:spPr/>
        <p:txBody>
          <a:bodyPr/>
          <a:lstStyle/>
          <a:p>
            <a:r>
              <a:rPr lang="en-US" altLang="en-US" sz="1600" dirty="0"/>
              <a:t>Available on both Windows and Linux</a:t>
            </a:r>
          </a:p>
          <a:p>
            <a:r>
              <a:rPr lang="en-US" altLang="en-US" sz="1600" dirty="0"/>
              <a:t>Training/classification/curation (highlights)</a:t>
            </a:r>
          </a:p>
          <a:p>
            <a:pPr lvl="1"/>
            <a:r>
              <a:rPr lang="en-US" altLang="en-US" sz="1600" b="1" dirty="0"/>
              <a:t>evaluate</a:t>
            </a:r>
            <a:r>
              <a:rPr lang="en-US" altLang="en-US" sz="1600" dirty="0"/>
              <a:t> – determines the accuracy of a model using k-fold evaluation.</a:t>
            </a:r>
          </a:p>
          <a:p>
            <a:pPr lvl="1"/>
            <a:r>
              <a:rPr lang="en-US" altLang="en-US" sz="1600" b="1" dirty="0"/>
              <a:t>train</a:t>
            </a:r>
            <a:r>
              <a:rPr lang="en-US" altLang="en-US" sz="1600" dirty="0"/>
              <a:t> – trains a model on local or remote sounds</a:t>
            </a:r>
          </a:p>
          <a:p>
            <a:pPr lvl="1"/>
            <a:r>
              <a:rPr lang="en-US" altLang="en-US" sz="1600" b="1" dirty="0"/>
              <a:t>classify</a:t>
            </a:r>
            <a:r>
              <a:rPr lang="en-US" altLang="en-US" sz="1600" dirty="0"/>
              <a:t> – classify one or more sounds using a stored model.</a:t>
            </a:r>
          </a:p>
          <a:p>
            <a:pPr lvl="1"/>
            <a:r>
              <a:rPr lang="en-US" altLang="en-US" sz="1600" dirty="0"/>
              <a:t>sound-info – show summary stats for a data set.</a:t>
            </a:r>
          </a:p>
          <a:p>
            <a:pPr lvl="1"/>
            <a:r>
              <a:rPr lang="en-US" altLang="en-US" sz="1600" dirty="0"/>
              <a:t>ls-models – list available models and details</a:t>
            </a:r>
          </a:p>
          <a:p>
            <a:pPr lvl="1"/>
            <a:r>
              <a:rPr lang="en-US" altLang="en-US" sz="1600" dirty="0"/>
              <a:t>…</a:t>
            </a:r>
          </a:p>
          <a:p>
            <a:r>
              <a:rPr lang="en-US" altLang="en-US" sz="1600" dirty="0"/>
              <a:t>Database management</a:t>
            </a:r>
          </a:p>
          <a:p>
            <a:pPr lvl="1"/>
            <a:r>
              <a:rPr lang="en-US" altLang="en-US" sz="1600" dirty="0" err="1"/>
              <a:t>modeldb</a:t>
            </a:r>
            <a:r>
              <a:rPr lang="en-US" altLang="en-US" sz="1600" dirty="0"/>
              <a:t> – add, remove, list models in </a:t>
            </a:r>
            <a:r>
              <a:rPr lang="en-US" altLang="en-US" sz="1600" dirty="0" err="1"/>
              <a:t>db</a:t>
            </a:r>
            <a:endParaRPr lang="en-US" altLang="en-US" sz="1600" dirty="0"/>
          </a:p>
          <a:p>
            <a:pPr lvl="1"/>
            <a:r>
              <a:rPr lang="en-US" altLang="en-US" sz="1600" dirty="0" err="1"/>
              <a:t>sounddb</a:t>
            </a:r>
            <a:r>
              <a:rPr lang="en-US" altLang="en-US" sz="1600" dirty="0"/>
              <a:t> – add, remove, list, retrieve sounds from </a:t>
            </a:r>
            <a:r>
              <a:rPr lang="en-US" altLang="en-US" sz="1600" dirty="0" err="1"/>
              <a:t>db</a:t>
            </a:r>
            <a:endParaRPr lang="en-US" altLang="en-US" sz="1600" dirty="0"/>
          </a:p>
          <a:p>
            <a:pPr lvl="1"/>
            <a:r>
              <a:rPr lang="en-US" altLang="en-US" sz="1600" dirty="0"/>
              <a:t>Can be run against a local Mongo instance or the REST Server.</a:t>
            </a:r>
          </a:p>
        </p:txBody>
      </p:sp>
    </p:spTree>
    <p:extLst>
      <p:ext uri="{BB962C8B-B14F-4D97-AF65-F5344CB8AC3E}">
        <p14:creationId xmlns:p14="http://schemas.microsoft.com/office/powerpoint/2010/main" val="299588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0684-31F8-43C0-911E-B79672850229}"/>
              </a:ext>
            </a:extLst>
          </p:cNvPr>
          <p:cNvSpPr>
            <a:spLocks noGrp="1"/>
          </p:cNvSpPr>
          <p:nvPr>
            <p:ph type="title"/>
          </p:nvPr>
        </p:nvSpPr>
        <p:spPr/>
        <p:txBody>
          <a:bodyPr/>
          <a:lstStyle/>
          <a:p>
            <a:r>
              <a:rPr lang="en-US" dirty="0"/>
              <a:t>CLI Example – File system data sets</a:t>
            </a:r>
          </a:p>
        </p:txBody>
      </p:sp>
      <p:sp>
        <p:nvSpPr>
          <p:cNvPr id="3" name="Content Placeholder 2">
            <a:extLst>
              <a:ext uri="{FF2B5EF4-FFF2-40B4-BE49-F238E27FC236}">
                <a16:creationId xmlns:a16="http://schemas.microsoft.com/office/drawing/2014/main" id="{4F0FDC24-E8E4-43CB-97E7-586F7BC7505B}"/>
              </a:ext>
            </a:extLst>
          </p:cNvPr>
          <p:cNvSpPr>
            <a:spLocks noGrp="1"/>
          </p:cNvSpPr>
          <p:nvPr>
            <p:ph idx="1"/>
          </p:nvPr>
        </p:nvSpPr>
        <p:spPr>
          <a:xfrm>
            <a:off x="622300" y="1328739"/>
            <a:ext cx="8408988" cy="2100262"/>
          </a:xfrm>
        </p:spPr>
        <p:txBody>
          <a:bodyPr/>
          <a:lstStyle/>
          <a:p>
            <a:r>
              <a:rPr lang="en-US" sz="2000" dirty="0"/>
              <a:t>Sounds in the file system are labeled with a CSV file</a:t>
            </a:r>
          </a:p>
          <a:p>
            <a:pPr lvl="1"/>
            <a:r>
              <a:rPr lang="en-US" sz="2000" dirty="0"/>
              <a:t>1 or more labels (name=value) can be assigned</a:t>
            </a:r>
          </a:p>
          <a:p>
            <a:pPr lvl="1"/>
            <a:r>
              <a:rPr lang="en-US" sz="2000" dirty="0"/>
              <a:t>Optional tag (name=value) can also be assigned</a:t>
            </a:r>
          </a:p>
          <a:p>
            <a:pPr lvl="1"/>
            <a:r>
              <a:rPr lang="en-US" sz="2000" dirty="0"/>
              <a:t>Sub-segments of a larger file can be labeled.</a:t>
            </a:r>
          </a:p>
          <a:p>
            <a:endParaRPr lang="en-US" sz="2000" dirty="0"/>
          </a:p>
          <a:p>
            <a:endParaRPr lang="en-US" sz="2000" dirty="0"/>
          </a:p>
          <a:p>
            <a:endParaRPr lang="en-US" sz="2000" dirty="0"/>
          </a:p>
          <a:p>
            <a:r>
              <a:rPr lang="en-US" sz="2000" dirty="0"/>
              <a:t>metadata.csv to label sounds with source and status labels</a:t>
            </a:r>
          </a:p>
          <a:p>
            <a:pPr lvl="1"/>
            <a:r>
              <a:rPr kumimoji="0" lang="en-US" altLang="en-US" sz="1050" b="0" i="0" u="none" strike="noStrike" cap="none" normalizeH="0" baseline="0" dirty="0" err="1">
                <a:ln>
                  <a:noFill/>
                </a:ln>
                <a:solidFill>
                  <a:schemeClr val="tx1"/>
                </a:solidFill>
                <a:effectLst/>
                <a:latin typeface="Arial Unicode MS"/>
              </a:rPr>
              <a:t>CarEngine.wav,source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engine;status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err="1">
                <a:ln>
                  <a:noFill/>
                </a:ln>
                <a:solidFill>
                  <a:schemeClr val="tx1"/>
                </a:solidFill>
                <a:effectLst/>
                <a:latin typeface="Arial Unicode MS"/>
              </a:rPr>
              <a:t>Compressor.wav,source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compressor;status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err="1">
                <a:ln>
                  <a:noFill/>
                </a:ln>
                <a:solidFill>
                  <a:schemeClr val="tx1"/>
                </a:solidFill>
                <a:effectLst/>
                <a:latin typeface="Arial Unicode MS"/>
              </a:rPr>
              <a:t>Machine.wav,source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machine;status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a:ln>
                  <a:noFill/>
                </a:ln>
                <a:solidFill>
                  <a:schemeClr val="tx1"/>
                </a:solidFill>
                <a:effectLst/>
                <a:latin typeface="Arial Unicode MS"/>
              </a:rPr>
              <a:t>OneCylinderEngine.wav[100-1000],source=</a:t>
            </a:r>
            <a:r>
              <a:rPr kumimoji="0" lang="en-US" altLang="en-US" sz="1050" b="0" i="0" u="none" strike="noStrike" cap="none" normalizeH="0" baseline="0" dirty="0" err="1">
                <a:ln>
                  <a:noFill/>
                </a:ln>
                <a:solidFill>
                  <a:schemeClr val="tx1"/>
                </a:solidFill>
                <a:effectLst/>
                <a:latin typeface="Arial Unicode MS"/>
              </a:rPr>
              <a:t>engine;status</a:t>
            </a:r>
            <a:r>
              <a:rPr kumimoji="0" lang="en-US" altLang="en-US" sz="1050" b="0" i="0" u="none" strike="noStrike" cap="none" normalizeH="0" baseline="0" dirty="0">
                <a:ln>
                  <a:noFill/>
                </a:ln>
                <a:solidFill>
                  <a:schemeClr val="tx1"/>
                </a:solidFill>
                <a:effectLst/>
                <a:latin typeface="Arial Unicode MS"/>
              </a:rPr>
              <a:t>=abnormal,</a:t>
            </a:r>
            <a:r>
              <a:rPr kumimoji="0" lang="en-US" altLang="en-US" sz="1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US" sz="2000" dirty="0"/>
          </a:p>
          <a:p>
            <a:pPr lvl="1"/>
            <a:endParaRPr lang="en-US" sz="2000" dirty="0"/>
          </a:p>
          <a:p>
            <a:endParaRPr lang="en-US" sz="2000" dirty="0"/>
          </a:p>
        </p:txBody>
      </p:sp>
      <p:pic>
        <p:nvPicPr>
          <p:cNvPr id="5" name="Picture 4" descr="Graphical user interface, application&#10;&#10;Description automatically generated">
            <a:extLst>
              <a:ext uri="{FF2B5EF4-FFF2-40B4-BE49-F238E27FC236}">
                <a16:creationId xmlns:a16="http://schemas.microsoft.com/office/drawing/2014/main" id="{629648F9-89BD-475B-9809-EAEBDCC9E4F8}"/>
              </a:ext>
            </a:extLst>
          </p:cNvPr>
          <p:cNvPicPr>
            <a:picLocks noChangeAspect="1"/>
          </p:cNvPicPr>
          <p:nvPr/>
        </p:nvPicPr>
        <p:blipFill>
          <a:blip r:embed="rId2"/>
          <a:stretch>
            <a:fillRect/>
          </a:stretch>
        </p:blipFill>
        <p:spPr>
          <a:xfrm>
            <a:off x="1404493" y="3096382"/>
            <a:ext cx="5500510" cy="1281418"/>
          </a:xfrm>
          <a:prstGeom prst="rect">
            <a:avLst/>
          </a:prstGeom>
        </p:spPr>
      </p:pic>
    </p:spTree>
    <p:extLst>
      <p:ext uri="{BB962C8B-B14F-4D97-AF65-F5344CB8AC3E}">
        <p14:creationId xmlns:p14="http://schemas.microsoft.com/office/powerpoint/2010/main" val="28562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7468-C950-4DC2-A16C-DAD55DAF37C2}"/>
              </a:ext>
            </a:extLst>
          </p:cNvPr>
          <p:cNvSpPr>
            <a:spLocks noGrp="1"/>
          </p:cNvSpPr>
          <p:nvPr>
            <p:ph type="title"/>
          </p:nvPr>
        </p:nvSpPr>
        <p:spPr/>
        <p:txBody>
          <a:bodyPr/>
          <a:lstStyle/>
          <a:p>
            <a:r>
              <a:rPr lang="en-US" dirty="0"/>
              <a:t>CLI Example – sound-info</a:t>
            </a:r>
          </a:p>
        </p:txBody>
      </p:sp>
      <p:sp>
        <p:nvSpPr>
          <p:cNvPr id="3" name="Content Placeholder 2">
            <a:extLst>
              <a:ext uri="{FF2B5EF4-FFF2-40B4-BE49-F238E27FC236}">
                <a16:creationId xmlns:a16="http://schemas.microsoft.com/office/drawing/2014/main" id="{28FFF164-3343-472D-AF04-44D40F54D16A}"/>
              </a:ext>
            </a:extLst>
          </p:cNvPr>
          <p:cNvSpPr>
            <a:spLocks noGrp="1"/>
          </p:cNvSpPr>
          <p:nvPr>
            <p:ph idx="1"/>
          </p:nvPr>
        </p:nvSpPr>
        <p:spPr/>
        <p:txBody>
          <a:bodyPr/>
          <a:lstStyle/>
          <a:p>
            <a:r>
              <a:rPr lang="en-US" sz="2000" dirty="0"/>
              <a:t>Data sets can be summarized using sound-info tool</a:t>
            </a:r>
          </a:p>
          <a:p>
            <a:r>
              <a:rPr lang="en-US" sz="2000" dirty="0"/>
              <a:t>For example, using engine sounds metadata.csv</a:t>
            </a:r>
          </a:p>
          <a:p>
            <a:pPr lvl="1"/>
            <a:r>
              <a:rPr kumimoji="0" lang="en-US" altLang="en-US" sz="1050" b="0" i="0" u="none" strike="noStrike" cap="none" normalizeH="0" baseline="0" dirty="0" err="1">
                <a:ln>
                  <a:noFill/>
                </a:ln>
                <a:solidFill>
                  <a:schemeClr val="tx1"/>
                </a:solidFill>
                <a:effectLst/>
                <a:latin typeface="Arial Unicode MS"/>
              </a:rPr>
              <a:t>CarEngine.wav,source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engine;status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err="1">
                <a:ln>
                  <a:noFill/>
                </a:ln>
                <a:solidFill>
                  <a:schemeClr val="tx1"/>
                </a:solidFill>
                <a:effectLst/>
                <a:latin typeface="Arial Unicode MS"/>
              </a:rPr>
              <a:t>Compressor.wav,source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compressor;status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err="1">
                <a:ln>
                  <a:noFill/>
                </a:ln>
                <a:solidFill>
                  <a:schemeClr val="tx1"/>
                </a:solidFill>
                <a:effectLst/>
                <a:latin typeface="Arial Unicode MS"/>
              </a:rPr>
              <a:t>Machine.wav,source</a:t>
            </a:r>
            <a:r>
              <a:rPr kumimoji="0" lang="en-US" altLang="en-US" sz="1050" b="0" i="0" u="none" strike="noStrike" cap="none" normalizeH="0" baseline="0" dirty="0">
                <a:ln>
                  <a:noFill/>
                </a:ln>
                <a:solidFill>
                  <a:schemeClr val="tx1"/>
                </a:solidFill>
                <a:effectLst/>
                <a:latin typeface="Arial Unicode MS"/>
              </a:rPr>
              <a:t>=</a:t>
            </a:r>
            <a:r>
              <a:rPr kumimoji="0" lang="en-US" altLang="en-US" sz="1050" b="0" i="0" u="none" strike="noStrike" cap="none" normalizeH="0" baseline="0" dirty="0" err="1">
                <a:ln>
                  <a:noFill/>
                </a:ln>
                <a:solidFill>
                  <a:schemeClr val="tx1"/>
                </a:solidFill>
                <a:effectLst/>
                <a:latin typeface="Arial Unicode MS"/>
              </a:rPr>
              <a:t>machine;status</a:t>
            </a:r>
            <a:r>
              <a:rPr kumimoji="0" lang="en-US" altLang="en-US" sz="1050" b="0" i="0" u="none" strike="noStrike" cap="none" normalizeH="0" baseline="0" dirty="0">
                <a:ln>
                  <a:noFill/>
                </a:ln>
                <a:solidFill>
                  <a:schemeClr val="tx1"/>
                </a:solidFill>
                <a:effectLst/>
                <a:latin typeface="Arial Unicode MS"/>
              </a:rPr>
              <a:t>=normal,</a:t>
            </a:r>
          </a:p>
          <a:p>
            <a:pPr lvl="1"/>
            <a:r>
              <a:rPr kumimoji="0" lang="en-US" altLang="en-US" sz="1050" b="0" i="0" u="none" strike="noStrike" cap="none" normalizeH="0" baseline="0" dirty="0">
                <a:ln>
                  <a:noFill/>
                </a:ln>
                <a:solidFill>
                  <a:schemeClr val="tx1"/>
                </a:solidFill>
                <a:effectLst/>
                <a:latin typeface="Arial Unicode MS"/>
              </a:rPr>
              <a:t>OneCylinderEngine.wav[100-1000],source=</a:t>
            </a:r>
            <a:r>
              <a:rPr kumimoji="0" lang="en-US" altLang="en-US" sz="1050" b="0" i="0" u="none" strike="noStrike" cap="none" normalizeH="0" baseline="0" dirty="0" err="1">
                <a:ln>
                  <a:noFill/>
                </a:ln>
                <a:solidFill>
                  <a:schemeClr val="tx1"/>
                </a:solidFill>
                <a:effectLst/>
                <a:latin typeface="Arial Unicode MS"/>
              </a:rPr>
              <a:t>engine;status</a:t>
            </a:r>
            <a:r>
              <a:rPr kumimoji="0" lang="en-US" altLang="en-US" sz="1050" b="0" i="0" u="none" strike="noStrike" cap="none" normalizeH="0" baseline="0" dirty="0">
                <a:ln>
                  <a:noFill/>
                </a:ln>
                <a:solidFill>
                  <a:schemeClr val="tx1"/>
                </a:solidFill>
                <a:effectLst/>
                <a:latin typeface="Arial Unicode MS"/>
              </a:rPr>
              <a:t>=abnormal,</a:t>
            </a:r>
            <a:r>
              <a:rPr kumimoji="0" lang="en-US" altLang="en-US" sz="1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1800" dirty="0"/>
              <a:t>sound-info -sounds metadata.csv -</a:t>
            </a:r>
            <a:r>
              <a:rPr lang="en-US" sz="1800" dirty="0" err="1"/>
              <a:t>clipLen</a:t>
            </a:r>
            <a:r>
              <a:rPr lang="en-US" sz="1800" dirty="0"/>
              <a:t> 1000</a:t>
            </a:r>
          </a:p>
          <a:p>
            <a:pPr marL="338138" lvl="1" indent="0">
              <a:buNone/>
            </a:pPr>
            <a:r>
              <a:rPr lang="en-US" sz="1000" dirty="0"/>
              <a:t>Sounds will be clipped into 1000.0 millisecond clips (padding=</a:t>
            </a:r>
            <a:r>
              <a:rPr lang="en-US" sz="1000" dirty="0" err="1"/>
              <a:t>NoPad</a:t>
            </a:r>
            <a:r>
              <a:rPr lang="en-US" sz="1000" dirty="0"/>
              <a:t>).</a:t>
            </a:r>
          </a:p>
          <a:p>
            <a:pPr marL="338138" lvl="1" indent="0">
              <a:buNone/>
            </a:pPr>
            <a:r>
              <a:rPr lang="en-US" sz="1000" dirty="0"/>
              <a:t>Total: 168 samples, 2 label(s), 00:02:48.000 </a:t>
            </a:r>
            <a:r>
              <a:rPr lang="en-US" sz="1000" dirty="0" err="1"/>
              <a:t>hr:min:sec</a:t>
            </a:r>
            <a:endParaRPr lang="en-US" sz="1000" dirty="0"/>
          </a:p>
          <a:p>
            <a:pPr marL="338138" lvl="1" indent="0">
              <a:buNone/>
            </a:pPr>
            <a:r>
              <a:rPr lang="en-US" sz="1000" dirty="0"/>
              <a:t>Label: source, 168 samples, 3 value(s), 00:02:48.000 </a:t>
            </a:r>
            <a:r>
              <a:rPr lang="en-US" sz="1000" dirty="0" err="1"/>
              <a:t>hr:min:sec</a:t>
            </a:r>
            <a:endParaRPr lang="en-US" sz="1000" dirty="0"/>
          </a:p>
          <a:p>
            <a:pPr marL="338138" lvl="1" indent="0">
              <a:buNone/>
            </a:pPr>
            <a:r>
              <a:rPr lang="en-US" sz="1000" dirty="0"/>
              <a:t>  Value: compressor, 32 samples, 00:00:32.000 </a:t>
            </a:r>
            <a:r>
              <a:rPr lang="en-US" sz="1000" dirty="0" err="1"/>
              <a:t>hr:min:sec</a:t>
            </a:r>
            <a:endParaRPr lang="en-US" sz="1000" dirty="0"/>
          </a:p>
          <a:p>
            <a:pPr marL="338138" lvl="1" indent="0">
              <a:buNone/>
            </a:pPr>
            <a:r>
              <a:rPr lang="en-US" sz="1000" dirty="0"/>
              <a:t>  Value: engine, 60 samples, 00:01:0.000 </a:t>
            </a:r>
            <a:r>
              <a:rPr lang="en-US" sz="1000" dirty="0" err="1"/>
              <a:t>hr:min:sec</a:t>
            </a:r>
            <a:endParaRPr lang="en-US" sz="1000" dirty="0"/>
          </a:p>
          <a:p>
            <a:pPr marL="338138" lvl="1" indent="0">
              <a:buNone/>
            </a:pPr>
            <a:r>
              <a:rPr lang="en-US" sz="1000" dirty="0"/>
              <a:t>  Value: machine, 76 samples, 00:01:16.000 </a:t>
            </a:r>
            <a:r>
              <a:rPr lang="en-US" sz="1000" dirty="0" err="1"/>
              <a:t>hr:min:sec</a:t>
            </a:r>
            <a:endParaRPr lang="en-US" sz="1000" dirty="0"/>
          </a:p>
          <a:p>
            <a:pPr marL="338138" lvl="1" indent="0">
              <a:buNone/>
            </a:pPr>
            <a:r>
              <a:rPr lang="en-US" sz="1000" dirty="0"/>
              <a:t>Label: status, 168 samples, 1 value(s), 00:02:48.000 </a:t>
            </a:r>
            <a:r>
              <a:rPr lang="en-US" sz="1000" dirty="0" err="1"/>
              <a:t>hr:min:sec</a:t>
            </a:r>
            <a:endParaRPr lang="en-US" sz="1000" dirty="0"/>
          </a:p>
          <a:p>
            <a:pPr marL="338138" lvl="1" indent="0">
              <a:buNone/>
            </a:pPr>
            <a:r>
              <a:rPr lang="en-US" sz="1000" dirty="0"/>
              <a:t>  Value: normal, 168 samples, 00:02:48.000 </a:t>
            </a:r>
            <a:r>
              <a:rPr lang="en-US" sz="1000" dirty="0" err="1"/>
              <a:t>hr:min:sec</a:t>
            </a:r>
            <a:endParaRPr lang="en-US" sz="1000" dirty="0"/>
          </a:p>
        </p:txBody>
      </p:sp>
    </p:spTree>
    <p:extLst>
      <p:ext uri="{BB962C8B-B14F-4D97-AF65-F5344CB8AC3E}">
        <p14:creationId xmlns:p14="http://schemas.microsoft.com/office/powerpoint/2010/main" val="43239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48EA-E321-4537-A4DF-0DABE2E37C50}"/>
              </a:ext>
            </a:extLst>
          </p:cNvPr>
          <p:cNvSpPr>
            <a:spLocks noGrp="1"/>
          </p:cNvSpPr>
          <p:nvPr>
            <p:ph type="title"/>
          </p:nvPr>
        </p:nvSpPr>
        <p:spPr/>
        <p:txBody>
          <a:bodyPr/>
          <a:lstStyle/>
          <a:p>
            <a:r>
              <a:rPr lang="en-US" dirty="0"/>
              <a:t>CLI Example - evaluate</a:t>
            </a:r>
          </a:p>
        </p:txBody>
      </p:sp>
      <p:sp>
        <p:nvSpPr>
          <p:cNvPr id="3" name="Content Placeholder 2">
            <a:extLst>
              <a:ext uri="{FF2B5EF4-FFF2-40B4-BE49-F238E27FC236}">
                <a16:creationId xmlns:a16="http://schemas.microsoft.com/office/drawing/2014/main" id="{C0C6D5FD-A91A-4F2E-A807-B0BF6619D74A}"/>
              </a:ext>
            </a:extLst>
          </p:cNvPr>
          <p:cNvSpPr>
            <a:spLocks noGrp="1"/>
          </p:cNvSpPr>
          <p:nvPr>
            <p:ph idx="1"/>
          </p:nvPr>
        </p:nvSpPr>
        <p:spPr/>
        <p:txBody>
          <a:bodyPr/>
          <a:lstStyle/>
          <a:p>
            <a:r>
              <a:rPr lang="en-US" dirty="0"/>
              <a:t>K-fold cross validation supported via </a:t>
            </a:r>
            <a:r>
              <a:rPr lang="en-US" dirty="0">
                <a:latin typeface="Courier New" panose="02070309020205020404" pitchFamily="49" charset="0"/>
                <a:cs typeface="Courier New" panose="02070309020205020404" pitchFamily="49" charset="0"/>
              </a:rPr>
              <a:t>evaluate</a:t>
            </a:r>
            <a:r>
              <a:rPr lang="en-US" dirty="0"/>
              <a:t> tool</a:t>
            </a:r>
          </a:p>
          <a:p>
            <a:r>
              <a:rPr lang="en-US" sz="1400" dirty="0">
                <a:latin typeface="Courier New" panose="02070309020205020404" pitchFamily="49" charset="0"/>
                <a:cs typeface="Courier New" panose="02070309020205020404" pitchFamily="49" charset="0"/>
              </a:rPr>
              <a:t>evaluate –sounds metadata.csv –</a:t>
            </a:r>
            <a:r>
              <a:rPr lang="en-US" sz="1400" dirty="0" err="1">
                <a:latin typeface="Courier New" panose="02070309020205020404" pitchFamily="49" charset="0"/>
                <a:cs typeface="Courier New" panose="02070309020205020404" pitchFamily="49" charset="0"/>
              </a:rPr>
              <a:t>clipLen</a:t>
            </a:r>
            <a:r>
              <a:rPr lang="en-US" sz="1400" dirty="0">
                <a:latin typeface="Courier New" panose="02070309020205020404" pitchFamily="49" charset="0"/>
                <a:cs typeface="Courier New" panose="02070309020205020404" pitchFamily="49" charset="0"/>
              </a:rPr>
              <a:t> 1000 –label source –model </a:t>
            </a:r>
            <a:r>
              <a:rPr lang="en-US" sz="1400" dirty="0" err="1">
                <a:latin typeface="Courier New" panose="02070309020205020404" pitchFamily="49" charset="0"/>
                <a:cs typeface="Courier New" panose="02070309020205020404" pitchFamily="49" charset="0"/>
              </a:rPr>
              <a:t>lpknn</a:t>
            </a:r>
            <a:r>
              <a:rPr lang="en-US" sz="1400" dirty="0">
                <a:latin typeface="Courier New" panose="02070309020205020404" pitchFamily="49" charset="0"/>
                <a:cs typeface="Courier New" panose="02070309020205020404" pitchFamily="49" charset="0"/>
              </a:rPr>
              <a:t> –cm</a:t>
            </a:r>
          </a:p>
          <a:p>
            <a:pPr marL="0" indent="0">
              <a:buNone/>
            </a:pPr>
            <a:r>
              <a:rPr lang="en-US" sz="1000" dirty="0">
                <a:latin typeface="Courier New" panose="02070309020205020404" pitchFamily="49" charset="0"/>
                <a:cs typeface="Courier New" panose="02070309020205020404" pitchFamily="49" charset="0"/>
              </a:rPr>
              <a:t>Loading sounds from [metadata.csv]</a:t>
            </a:r>
          </a:p>
          <a:p>
            <a:pPr marL="0" indent="0">
              <a:buNone/>
            </a:pPr>
            <a:r>
              <a:rPr lang="en-US" sz="1000" dirty="0">
                <a:latin typeface="Courier New" panose="02070309020205020404" pitchFamily="49" charset="0"/>
                <a:cs typeface="Courier New" panose="02070309020205020404" pitchFamily="49" charset="0"/>
              </a:rPr>
              <a:t>Sounds will be clipped into 1000.0 millisecond clips (padding=</a:t>
            </a:r>
            <a:r>
              <a:rPr lang="en-US" sz="1000" dirty="0" err="1">
                <a:latin typeface="Courier New" panose="02070309020205020404" pitchFamily="49" charset="0"/>
                <a:cs typeface="Courier New" panose="02070309020205020404" pitchFamily="49" charset="0"/>
              </a:rPr>
              <a:t>NoPad</a:t>
            </a:r>
            <a:r>
              <a:rPr lang="en-US" sz="1000" dirty="0">
                <a:latin typeface="Courier New" panose="02070309020205020404" pitchFamily="49" charset="0"/>
                <a:cs typeface="Courier New" panose="02070309020205020404" pitchFamily="49" charset="0"/>
              </a:rPr>
              <a:t>).</a:t>
            </a:r>
          </a:p>
          <a:p>
            <a:pPr marL="0" indent="0">
              <a:buNone/>
            </a:pPr>
            <a:r>
              <a:rPr lang="en-US" sz="1000" dirty="0">
                <a:latin typeface="Courier New" panose="02070309020205020404" pitchFamily="49" charset="0"/>
                <a:cs typeface="Courier New" panose="02070309020205020404" pitchFamily="49" charset="0"/>
              </a:rPr>
              <a:t>Training and evaluating classifier (</a:t>
            </a:r>
            <a:r>
              <a:rPr lang="en-US" sz="1000" dirty="0" err="1">
                <a:latin typeface="Courier New" panose="02070309020205020404" pitchFamily="49" charset="0"/>
                <a:cs typeface="Courier New" panose="02070309020205020404" pitchFamily="49" charset="0"/>
              </a:rPr>
              <a:t>KNNDistanceMergeClassifier</a:t>
            </a:r>
            <a:r>
              <a:rPr lang="en-US" sz="1000" dirty="0">
                <a:latin typeface="Courier New" panose="02070309020205020404" pitchFamily="49" charset="0"/>
                <a:cs typeface="Courier New" panose="02070309020205020404" pitchFamily="49" charset="0"/>
              </a:rPr>
              <a:t>)</a:t>
            </a:r>
          </a:p>
          <a:p>
            <a:pPr marL="0" indent="0">
              <a:buNone/>
            </a:pPr>
            <a:r>
              <a:rPr lang="en-US" sz="1000" dirty="0">
                <a:latin typeface="Courier New" panose="02070309020205020404" pitchFamily="49" charset="0"/>
                <a:cs typeface="Courier New" panose="02070309020205020404" pitchFamily="49" charset="0"/>
              </a:rPr>
              <a:t>Sounds : Total: 168 samples, 2 label(s),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Label: source, 168 samples, 3 value(s),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  Value: compressor, 32 samples, 00:00:32.000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  Value: engine, 60 samples, 00:01:0.000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  Value: machine, 76 samples, 00:01:16.000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Label: status, 168 samples, 1 value(s),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  Value: normal, 168 samples,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Evaluating 4 of 4 folds .</a:t>
            </a:r>
          </a:p>
          <a:p>
            <a:pPr marL="0" indent="0">
              <a:buNone/>
            </a:pPr>
            <a:r>
              <a:rPr lang="en-US" sz="1000" dirty="0">
                <a:latin typeface="Courier New" panose="02070309020205020404" pitchFamily="49" charset="0"/>
                <a:cs typeface="Courier New" panose="02070309020205020404" pitchFamily="49" charset="0"/>
              </a:rPr>
              <a:t>Evaluation completed in 4311 msec. 1077 msec/fold (computed in parallel)</a:t>
            </a:r>
          </a:p>
          <a:p>
            <a:pPr marL="0" indent="0">
              <a:buNone/>
            </a:pPr>
            <a:r>
              <a:rPr lang="en-US" sz="1000" dirty="0">
                <a:latin typeface="Courier New" panose="02070309020205020404" pitchFamily="49" charset="0"/>
                <a:cs typeface="Courier New" panose="02070309020205020404" pitchFamily="49" charset="0"/>
              </a:rPr>
              <a:t>Evaluated label name: source</a:t>
            </a:r>
          </a:p>
          <a:p>
            <a:pPr marL="0" indent="0">
              <a:buNone/>
            </a:pPr>
            <a:endParaRPr lang="en-US" sz="10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9997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48EA-E321-4537-A4DF-0DABE2E37C50}"/>
              </a:ext>
            </a:extLst>
          </p:cNvPr>
          <p:cNvSpPr>
            <a:spLocks noGrp="1"/>
          </p:cNvSpPr>
          <p:nvPr>
            <p:ph type="title"/>
          </p:nvPr>
        </p:nvSpPr>
        <p:spPr/>
        <p:txBody>
          <a:bodyPr/>
          <a:lstStyle/>
          <a:p>
            <a:r>
              <a:rPr lang="en-US" dirty="0"/>
              <a:t>CLI Example – evaluate (</a:t>
            </a:r>
            <a:r>
              <a:rPr lang="en-US" dirty="0" err="1"/>
              <a:t>cont</a:t>
            </a:r>
            <a:r>
              <a:rPr lang="en-US" dirty="0"/>
              <a:t>)</a:t>
            </a:r>
          </a:p>
        </p:txBody>
      </p:sp>
      <p:sp>
        <p:nvSpPr>
          <p:cNvPr id="3" name="Content Placeholder 2">
            <a:extLst>
              <a:ext uri="{FF2B5EF4-FFF2-40B4-BE49-F238E27FC236}">
                <a16:creationId xmlns:a16="http://schemas.microsoft.com/office/drawing/2014/main" id="{C0C6D5FD-A91A-4F2E-A807-B0BF6619D74A}"/>
              </a:ext>
            </a:extLst>
          </p:cNvPr>
          <p:cNvSpPr>
            <a:spLocks noGrp="1"/>
          </p:cNvSpPr>
          <p:nvPr>
            <p:ph idx="1"/>
          </p:nvPr>
        </p:nvSpPr>
        <p:spPr>
          <a:xfrm>
            <a:off x="622300" y="1133461"/>
            <a:ext cx="8408988" cy="4808537"/>
          </a:xfrm>
        </p:spPr>
        <p:txBody>
          <a:bodyPr/>
          <a:lstStyle/>
          <a:p>
            <a:pPr marL="0" indent="0">
              <a:buNone/>
            </a:pPr>
            <a:r>
              <a:rPr lang="en-US" sz="1000" dirty="0">
                <a:latin typeface="Courier New" panose="02070309020205020404" pitchFamily="49" charset="0"/>
                <a:cs typeface="Courier New" panose="02070309020205020404" pitchFamily="49" charset="0"/>
              </a:rPr>
              <a:t>COUNT MATRIX:</a:t>
            </a:r>
          </a:p>
          <a:p>
            <a:pPr marL="0" indent="0">
              <a:buNone/>
            </a:pPr>
            <a:r>
              <a:rPr lang="en-US" sz="1000" dirty="0">
                <a:latin typeface="Courier New" panose="02070309020205020404" pitchFamily="49" charset="0"/>
                <a:cs typeface="Courier New" panose="02070309020205020404" pitchFamily="49" charset="0"/>
              </a:rPr>
              <a:t>Predicted  -&gt;[ compressor  ][   engine    ][   machine   ]</a:t>
            </a:r>
          </a:p>
          <a:p>
            <a:pPr marL="0" indent="0">
              <a:buNone/>
            </a:pPr>
            <a:r>
              <a:rPr lang="en-US" sz="1000" dirty="0">
                <a:latin typeface="Courier New" panose="02070309020205020404" pitchFamily="49" charset="0"/>
                <a:cs typeface="Courier New" panose="02070309020205020404" pitchFamily="49" charset="0"/>
              </a:rPr>
              <a:t>compressor -&gt;[ *     32 *  ][        0    ][        0    ]</a:t>
            </a:r>
          </a:p>
          <a:p>
            <a:pPr marL="0" indent="0">
              <a:buNone/>
            </a:pPr>
            <a:r>
              <a:rPr lang="en-US" sz="1000" dirty="0">
                <a:latin typeface="Courier New" panose="02070309020205020404" pitchFamily="49" charset="0"/>
                <a:cs typeface="Courier New" panose="02070309020205020404" pitchFamily="49" charset="0"/>
              </a:rPr>
              <a:t>engine     -&gt;[        0    ][ *     60 *  ][        0    ]</a:t>
            </a:r>
          </a:p>
          <a:p>
            <a:pPr marL="0" indent="0">
              <a:buNone/>
            </a:pPr>
            <a:r>
              <a:rPr lang="en-US" sz="1000" dirty="0">
                <a:latin typeface="Courier New" panose="02070309020205020404" pitchFamily="49" charset="0"/>
                <a:cs typeface="Courier New" panose="02070309020205020404" pitchFamily="49" charset="0"/>
              </a:rPr>
              <a:t>machine    -&gt;[        0    ][        0    ][ *     76 *  ]</a:t>
            </a:r>
          </a:p>
          <a:p>
            <a:pPr marL="0" indent="0">
              <a:buNone/>
            </a:pP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PERCENT MATRIX:</a:t>
            </a:r>
          </a:p>
          <a:p>
            <a:pPr marL="0" indent="0">
              <a:buNone/>
            </a:pPr>
            <a:r>
              <a:rPr lang="en-US" sz="1000" dirty="0">
                <a:latin typeface="Courier New" panose="02070309020205020404" pitchFamily="49" charset="0"/>
                <a:cs typeface="Courier New" panose="02070309020205020404" pitchFamily="49" charset="0"/>
              </a:rPr>
              <a:t>Predicted  -&gt;[ compressor  ][   engine    ][   machine   ]</a:t>
            </a:r>
          </a:p>
          <a:p>
            <a:pPr marL="0" indent="0">
              <a:buNone/>
            </a:pPr>
            <a:r>
              <a:rPr lang="en-US" sz="1000" dirty="0">
                <a:latin typeface="Courier New" panose="02070309020205020404" pitchFamily="49" charset="0"/>
                <a:cs typeface="Courier New" panose="02070309020205020404" pitchFamily="49" charset="0"/>
              </a:rPr>
              <a:t>compressor -&gt;[  * 19.05 *  ][     0.00    ][     0.00    ]</a:t>
            </a:r>
          </a:p>
          <a:p>
            <a:pPr marL="0" indent="0">
              <a:buNone/>
            </a:pPr>
            <a:r>
              <a:rPr lang="en-US" sz="1000" dirty="0">
                <a:latin typeface="Courier New" panose="02070309020205020404" pitchFamily="49" charset="0"/>
                <a:cs typeface="Courier New" panose="02070309020205020404" pitchFamily="49" charset="0"/>
              </a:rPr>
              <a:t>engine     -&gt;[     0.00    ][  * 35.71 *  ][     0.00    ]</a:t>
            </a:r>
          </a:p>
          <a:p>
            <a:pPr marL="0" indent="0">
              <a:buNone/>
            </a:pPr>
            <a:r>
              <a:rPr lang="en-US" sz="1000" dirty="0">
                <a:latin typeface="Courier New" panose="02070309020205020404" pitchFamily="49" charset="0"/>
                <a:cs typeface="Courier New" panose="02070309020205020404" pitchFamily="49" charset="0"/>
              </a:rPr>
              <a:t>machine    -&gt;[     0.00    ][     0.00    ][  * 45.24 *  ]</a:t>
            </a:r>
          </a:p>
          <a:p>
            <a:pPr marL="0" indent="0">
              <a:buNone/>
            </a:pP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Label           |  Count |        F1 | Precision |    Recall</a:t>
            </a:r>
          </a:p>
          <a:p>
            <a:pPr marL="0" indent="0">
              <a:buNone/>
            </a:pPr>
            <a:r>
              <a:rPr lang="en-US" sz="1000" dirty="0">
                <a:latin typeface="Courier New" panose="02070309020205020404" pitchFamily="49" charset="0"/>
                <a:cs typeface="Courier New" panose="02070309020205020404" pitchFamily="49" charset="0"/>
              </a:rPr>
              <a:t>compressor      |     32 |   100.000 |   100.000 |   100.000</a:t>
            </a:r>
          </a:p>
          <a:p>
            <a:pPr marL="0" indent="0">
              <a:buNone/>
            </a:pPr>
            <a:r>
              <a:rPr lang="en-US" sz="1000" dirty="0">
                <a:latin typeface="Courier New" panose="02070309020205020404" pitchFamily="49" charset="0"/>
                <a:cs typeface="Courier New" panose="02070309020205020404" pitchFamily="49" charset="0"/>
              </a:rPr>
              <a:t>engine          |     60 |   100.000 |   100.000 |   100.000</a:t>
            </a:r>
          </a:p>
          <a:p>
            <a:pPr marL="0" indent="0">
              <a:buNone/>
            </a:pPr>
            <a:r>
              <a:rPr lang="en-US" sz="1000" dirty="0">
                <a:latin typeface="Courier New" panose="02070309020205020404" pitchFamily="49" charset="0"/>
                <a:cs typeface="Courier New" panose="02070309020205020404" pitchFamily="49" charset="0"/>
              </a:rPr>
              <a:t>machine         |     76 |   100.000 |   100.000 |   100.000</a:t>
            </a:r>
          </a:p>
          <a:p>
            <a:pPr marL="0" indent="0">
              <a:buNone/>
            </a:pPr>
            <a:r>
              <a:rPr lang="en-US" sz="1000" dirty="0">
                <a:latin typeface="Courier New" panose="02070309020205020404" pitchFamily="49" charset="0"/>
                <a:cs typeface="Courier New" panose="02070309020205020404" pitchFamily="49" charset="0"/>
              </a:rPr>
              <a:t>Micro-averaged  |    168 |   100.000 |   100.000 |   100.000</a:t>
            </a:r>
          </a:p>
          <a:p>
            <a:pPr marL="0" indent="0">
              <a:buNone/>
            </a:pPr>
            <a:r>
              <a:rPr lang="en-US" sz="1000" dirty="0">
                <a:latin typeface="Courier New" panose="02070309020205020404" pitchFamily="49" charset="0"/>
                <a:cs typeface="Courier New" panose="02070309020205020404" pitchFamily="49" charset="0"/>
              </a:rPr>
              <a:t>Macro-averaged  |    168 |   100.000 |   100.000 |   100.000</a:t>
            </a:r>
          </a:p>
          <a:p>
            <a:pPr marL="0" indent="0">
              <a:buNone/>
            </a:pPr>
            <a:endParaRPr lang="en-US" sz="1000" dirty="0">
              <a:latin typeface="Courier New" panose="02070309020205020404" pitchFamily="49" charset="0"/>
              <a:cs typeface="Courier New" panose="02070309020205020404" pitchFamily="49" charset="0"/>
            </a:endParaRPr>
          </a:p>
          <a:p>
            <a:pPr marL="0" indent="0">
              <a:buNone/>
            </a:pPr>
            <a:r>
              <a:rPr lang="en-US" sz="1000" dirty="0">
                <a:latin typeface="Courier New" panose="02070309020205020404" pitchFamily="49" charset="0"/>
                <a:cs typeface="Courier New" panose="02070309020205020404" pitchFamily="49" charset="0"/>
              </a:rPr>
              <a:t>Precision: 100.000 +/- 0.0000% (micro), 100.000 +/- 0.0000% (macro)</a:t>
            </a:r>
          </a:p>
          <a:p>
            <a:pPr marL="0" indent="0">
              <a:buNone/>
            </a:pPr>
            <a:r>
              <a:rPr lang="en-US" sz="1000" dirty="0">
                <a:latin typeface="Courier New" panose="02070309020205020404" pitchFamily="49" charset="0"/>
                <a:cs typeface="Courier New" panose="02070309020205020404" pitchFamily="49" charset="0"/>
              </a:rPr>
              <a:t>Recall   : 100.000 +/- 0.0000% (micro), 100.000 +/- 0.0000% (macro)</a:t>
            </a:r>
          </a:p>
          <a:p>
            <a:pPr marL="0" indent="0">
              <a:buNone/>
            </a:pPr>
            <a:r>
              <a:rPr lang="en-US" sz="1000" dirty="0">
                <a:latin typeface="Courier New" panose="02070309020205020404" pitchFamily="49" charset="0"/>
                <a:cs typeface="Courier New" panose="02070309020205020404" pitchFamily="49" charset="0"/>
              </a:rPr>
              <a:t>F1       : 100.000 +/- 0.0000% (micro), 100.000 +/- 0.0000% (macro)</a:t>
            </a:r>
          </a:p>
        </p:txBody>
      </p:sp>
    </p:spTree>
    <p:extLst>
      <p:ext uri="{BB962C8B-B14F-4D97-AF65-F5344CB8AC3E}">
        <p14:creationId xmlns:p14="http://schemas.microsoft.com/office/powerpoint/2010/main" val="336427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B40E-8BCB-44B7-873B-E3ECA3D1B228}"/>
              </a:ext>
            </a:extLst>
          </p:cNvPr>
          <p:cNvSpPr>
            <a:spLocks noGrp="1"/>
          </p:cNvSpPr>
          <p:nvPr>
            <p:ph type="title"/>
          </p:nvPr>
        </p:nvSpPr>
        <p:spPr/>
        <p:txBody>
          <a:bodyPr/>
          <a:lstStyle/>
          <a:p>
            <a:r>
              <a:rPr lang="en-US" dirty="0"/>
              <a:t>CLI Example - train</a:t>
            </a:r>
          </a:p>
        </p:txBody>
      </p:sp>
      <p:sp>
        <p:nvSpPr>
          <p:cNvPr id="3" name="Content Placeholder 2">
            <a:extLst>
              <a:ext uri="{FF2B5EF4-FFF2-40B4-BE49-F238E27FC236}">
                <a16:creationId xmlns:a16="http://schemas.microsoft.com/office/drawing/2014/main" id="{56A6E2BE-5B27-40DF-B53A-934E31FDFAE9}"/>
              </a:ext>
            </a:extLst>
          </p:cNvPr>
          <p:cNvSpPr>
            <a:spLocks noGrp="1"/>
          </p:cNvSpPr>
          <p:nvPr>
            <p:ph idx="1"/>
          </p:nvPr>
        </p:nvSpPr>
        <p:spPr/>
        <p:txBody>
          <a:bodyPr/>
          <a:lstStyle/>
          <a:p>
            <a:r>
              <a:rPr lang="en-US" dirty="0"/>
              <a:t>Models are trained with the </a:t>
            </a:r>
            <a:r>
              <a:rPr lang="en-US" dirty="0">
                <a:latin typeface="Courier New" panose="02070309020205020404" pitchFamily="49" charset="0"/>
                <a:cs typeface="Courier New" panose="02070309020205020404" pitchFamily="49" charset="0"/>
              </a:rPr>
              <a:t>train</a:t>
            </a:r>
            <a:r>
              <a:rPr lang="en-US" dirty="0"/>
              <a:t> tool</a:t>
            </a:r>
          </a:p>
          <a:p>
            <a:r>
              <a:rPr lang="en-US" sz="1800" dirty="0">
                <a:latin typeface="Courier New" panose="02070309020205020404" pitchFamily="49" charset="0"/>
                <a:cs typeface="Courier New" panose="02070309020205020404" pitchFamily="49" charset="0"/>
              </a:rPr>
              <a:t>train –sounds metadata.csv –</a:t>
            </a:r>
            <a:r>
              <a:rPr lang="en-US" sz="1800" dirty="0" err="1">
                <a:latin typeface="Courier New" panose="02070309020205020404" pitchFamily="49" charset="0"/>
                <a:cs typeface="Courier New" panose="02070309020205020404" pitchFamily="49" charset="0"/>
              </a:rPr>
              <a:t>clipLen</a:t>
            </a:r>
            <a:r>
              <a:rPr lang="en-US" sz="1800" dirty="0">
                <a:latin typeface="Courier New" panose="02070309020205020404" pitchFamily="49" charset="0"/>
                <a:cs typeface="Courier New" panose="02070309020205020404" pitchFamily="49" charset="0"/>
              </a:rPr>
              <a:t> 1000 –label source –model </a:t>
            </a:r>
            <a:r>
              <a:rPr lang="en-US" sz="1800" dirty="0" err="1">
                <a:latin typeface="Courier New" panose="02070309020205020404" pitchFamily="49" charset="0"/>
                <a:cs typeface="Courier New" panose="02070309020205020404" pitchFamily="49" charset="0"/>
              </a:rPr>
              <a:t>lpknn</a:t>
            </a:r>
            <a:r>
              <a:rPr lang="en-US" sz="1800" dirty="0">
                <a:latin typeface="Courier New" panose="02070309020205020404" pitchFamily="49" charset="0"/>
                <a:cs typeface="Courier New" panose="02070309020205020404" pitchFamily="49" charset="0"/>
              </a:rPr>
              <a:t> –output </a:t>
            </a:r>
            <a:r>
              <a:rPr lang="en-US" sz="1800" dirty="0" err="1">
                <a:latin typeface="Courier New" panose="02070309020205020404" pitchFamily="49" charset="0"/>
                <a:cs typeface="Courier New" panose="02070309020205020404" pitchFamily="49" charset="0"/>
              </a:rPr>
              <a:t>mylpknn.cfr</a:t>
            </a:r>
            <a:endParaRPr lang="en-US" sz="18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Loading sounds from [metadata.csv]</a:t>
            </a:r>
          </a:p>
          <a:p>
            <a:pPr marL="338138" lvl="1" indent="0">
              <a:buNone/>
            </a:pPr>
            <a:r>
              <a:rPr lang="en-US" sz="1000" dirty="0">
                <a:latin typeface="Courier New" panose="02070309020205020404" pitchFamily="49" charset="0"/>
                <a:cs typeface="Courier New" panose="02070309020205020404" pitchFamily="49" charset="0"/>
              </a:rPr>
              <a:t>Sounds will be clipped into 1000.0 millisecond clips (padding=</a:t>
            </a:r>
            <a:r>
              <a:rPr lang="en-US" sz="1000" dirty="0" err="1">
                <a:latin typeface="Courier New" panose="02070309020205020404" pitchFamily="49" charset="0"/>
                <a:cs typeface="Courier New" panose="02070309020205020404" pitchFamily="49" charset="0"/>
              </a:rPr>
              <a:t>NoPad</a:t>
            </a:r>
            <a:r>
              <a:rPr lang="en-US" sz="1000" dirty="0">
                <a:latin typeface="Courier New" panose="02070309020205020404" pitchFamily="49" charset="0"/>
                <a:cs typeface="Courier New" panose="02070309020205020404" pitchFamily="49" charset="0"/>
              </a:rPr>
              <a:t>).</a:t>
            </a:r>
          </a:p>
          <a:p>
            <a:pPr marL="338138" lvl="1" indent="0">
              <a:buNone/>
            </a:pPr>
            <a:r>
              <a:rPr lang="en-US" sz="1000" dirty="0">
                <a:latin typeface="Courier New" panose="02070309020205020404" pitchFamily="49" charset="0"/>
                <a:cs typeface="Courier New" panose="02070309020205020404" pitchFamily="49" charset="0"/>
              </a:rPr>
              <a:t>Training local model on label source</a:t>
            </a:r>
          </a:p>
          <a:p>
            <a:pPr marL="338138" lvl="1" indent="0">
              <a:buNone/>
            </a:pPr>
            <a:r>
              <a:rPr lang="en-US" sz="1000" dirty="0">
                <a:latin typeface="Courier New" panose="02070309020205020404" pitchFamily="49" charset="0"/>
                <a:cs typeface="Courier New" panose="02070309020205020404" pitchFamily="49" charset="0"/>
              </a:rPr>
              <a:t>Training using classifier </a:t>
            </a:r>
            <a:r>
              <a:rPr lang="en-US" sz="1000" dirty="0" err="1">
                <a:latin typeface="Courier New" panose="02070309020205020404" pitchFamily="49" charset="0"/>
                <a:cs typeface="Courier New" panose="02070309020205020404" pitchFamily="49" charset="0"/>
              </a:rPr>
              <a:t>KNNDistanceMergeClassifier</a:t>
            </a:r>
            <a:r>
              <a:rPr lang="en-US" sz="1000" dirty="0">
                <a:latin typeface="Courier New" panose="02070309020205020404" pitchFamily="49" charset="0"/>
                <a:cs typeface="Courier New" panose="02070309020205020404" pitchFamily="49" charset="0"/>
              </a:rPr>
              <a:t> […]</a:t>
            </a:r>
          </a:p>
          <a:p>
            <a:pPr marL="338138" lvl="1" indent="0">
              <a:buNone/>
            </a:pPr>
            <a:r>
              <a:rPr lang="en-US" sz="1000" dirty="0">
                <a:latin typeface="Courier New" panose="02070309020205020404" pitchFamily="49" charset="0"/>
                <a:cs typeface="Courier New" panose="02070309020205020404" pitchFamily="49" charset="0"/>
              </a:rPr>
              <a:t>Training sounds: Total: 168 samples, 2 label(s),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Label: source, 168 samples, 3 value(s),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  Value: compressor, 32 samples, 00:00:32.000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  Value: engine, 60 samples, 00:01:0.000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  Value: machine, 76 samples, 00:01:16.000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Label: status, 168 samples, 1 value(s),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  Value: normal, 168 samples, 00:02:48.000 </a:t>
            </a:r>
            <a:r>
              <a:rPr lang="en-US" sz="1000" dirty="0" err="1">
                <a:latin typeface="Courier New" panose="02070309020205020404" pitchFamily="49" charset="0"/>
                <a:cs typeface="Courier New" panose="02070309020205020404" pitchFamily="49" charset="0"/>
              </a:rPr>
              <a:t>hr:min:sec</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Trained classifier: </a:t>
            </a:r>
            <a:r>
              <a:rPr lang="en-US" sz="1000" dirty="0" err="1">
                <a:latin typeface="Courier New" panose="02070309020205020404" pitchFamily="49" charset="0"/>
                <a:cs typeface="Courier New" panose="02070309020205020404" pitchFamily="49" charset="0"/>
              </a:rPr>
              <a:t>GMMClassifier</a:t>
            </a:r>
            <a:endParaRPr lang="en-US" sz="1000" dirty="0">
              <a:latin typeface="Courier New" panose="02070309020205020404" pitchFamily="49" charset="0"/>
              <a:cs typeface="Courier New" panose="02070309020205020404" pitchFamily="49" charset="0"/>
            </a:endParaRPr>
          </a:p>
          <a:p>
            <a:pPr marL="338138" lvl="1" indent="0">
              <a:buNone/>
            </a:pPr>
            <a:r>
              <a:rPr lang="en-US" sz="1000" dirty="0">
                <a:latin typeface="Courier New" panose="02070309020205020404" pitchFamily="49" charset="0"/>
                <a:cs typeface="Courier New" panose="02070309020205020404" pitchFamily="49" charset="0"/>
              </a:rPr>
              <a:t>Completed model training in 2.003 seconds, 1.1922619047619047% of training data</a:t>
            </a:r>
          </a:p>
          <a:p>
            <a:pPr marL="338138" lvl="1" indent="0">
              <a:buNone/>
            </a:pPr>
            <a:r>
              <a:rPr lang="en-US" sz="1000" b="1" dirty="0">
                <a:latin typeface="Courier New" panose="02070309020205020404" pitchFamily="49" charset="0"/>
                <a:cs typeface="Courier New" panose="02070309020205020404" pitchFamily="49" charset="0"/>
              </a:rPr>
              <a:t>Wrote trained classifier to file </a:t>
            </a:r>
            <a:r>
              <a:rPr lang="en-US" sz="1000" b="1" dirty="0" err="1">
                <a:latin typeface="Courier New" panose="02070309020205020404" pitchFamily="49" charset="0"/>
                <a:cs typeface="Courier New" panose="02070309020205020404" pitchFamily="49" charset="0"/>
              </a:rPr>
              <a:t>mylpknn.cfr</a:t>
            </a:r>
            <a:endParaRPr lang="en-US" sz="1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337827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942E-3BA5-4E6B-9979-9920305461A0}"/>
              </a:ext>
            </a:extLst>
          </p:cNvPr>
          <p:cNvSpPr>
            <a:spLocks noGrp="1"/>
          </p:cNvSpPr>
          <p:nvPr>
            <p:ph type="title"/>
          </p:nvPr>
        </p:nvSpPr>
        <p:spPr/>
        <p:txBody>
          <a:bodyPr/>
          <a:lstStyle/>
          <a:p>
            <a:r>
              <a:rPr lang="en-US" dirty="0"/>
              <a:t>CLI – classify	</a:t>
            </a:r>
          </a:p>
        </p:txBody>
      </p:sp>
      <p:sp>
        <p:nvSpPr>
          <p:cNvPr id="3" name="Content Placeholder 2">
            <a:extLst>
              <a:ext uri="{FF2B5EF4-FFF2-40B4-BE49-F238E27FC236}">
                <a16:creationId xmlns:a16="http://schemas.microsoft.com/office/drawing/2014/main" id="{98CDCD95-ACA6-46F5-8B66-369CD3FA784B}"/>
              </a:ext>
            </a:extLst>
          </p:cNvPr>
          <p:cNvSpPr>
            <a:spLocks noGrp="1"/>
          </p:cNvSpPr>
          <p:nvPr>
            <p:ph idx="1"/>
          </p:nvPr>
        </p:nvSpPr>
        <p:spPr>
          <a:xfrm>
            <a:off x="622300" y="1150552"/>
            <a:ext cx="8408988" cy="4808537"/>
          </a:xfrm>
        </p:spPr>
        <p:txBody>
          <a:bodyPr/>
          <a:lstStyle/>
          <a:p>
            <a:r>
              <a:rPr lang="en-US" sz="1800" dirty="0"/>
              <a:t>To classify sounds, use the </a:t>
            </a:r>
            <a:r>
              <a:rPr lang="en-US" sz="1800" dirty="0">
                <a:latin typeface="Courier New" panose="02070309020205020404" pitchFamily="49" charset="0"/>
                <a:cs typeface="Courier New" panose="02070309020205020404" pitchFamily="49" charset="0"/>
              </a:rPr>
              <a:t>classify</a:t>
            </a:r>
            <a:r>
              <a:rPr lang="en-US" sz="1800" dirty="0"/>
              <a:t> tool</a:t>
            </a:r>
          </a:p>
          <a:p>
            <a:pPr lvl="1"/>
            <a:r>
              <a:rPr lang="en-US" sz="1800" dirty="0"/>
              <a:t>Immediate – classifies sounds in the file system</a:t>
            </a:r>
          </a:p>
          <a:p>
            <a:pPr lvl="1"/>
            <a:r>
              <a:rPr lang="en-US" sz="1800" dirty="0"/>
              <a:t>Server – exposes a REST server to classification</a:t>
            </a:r>
          </a:p>
          <a:p>
            <a:r>
              <a:rPr lang="en-US" sz="1600" dirty="0">
                <a:latin typeface="Courier New" panose="02070309020205020404" pitchFamily="49" charset="0"/>
                <a:cs typeface="Courier New" panose="02070309020205020404" pitchFamily="49" charset="0"/>
              </a:rPr>
              <a:t>classify -file </a:t>
            </a:r>
            <a:r>
              <a:rPr lang="en-US" sz="1600" dirty="0" err="1">
                <a:latin typeface="Courier New" panose="02070309020205020404" pitchFamily="49" charset="0"/>
                <a:cs typeface="Courier New" panose="02070309020205020404" pitchFamily="49" charset="0"/>
              </a:rPr>
              <a:t>mylpknn.cfr</a:t>
            </a:r>
            <a:r>
              <a:rPr lang="en-US" sz="1600" dirty="0">
                <a:latin typeface="Courier New" panose="02070309020205020404" pitchFamily="49" charset="0"/>
                <a:cs typeface="Courier New" panose="02070309020205020404" pitchFamily="49" charset="0"/>
              </a:rPr>
              <a:t> -sounds metadata.csv -</a:t>
            </a:r>
            <a:r>
              <a:rPr lang="en-US" sz="1600" dirty="0" err="1">
                <a:latin typeface="Courier New" panose="02070309020205020404" pitchFamily="49" charset="0"/>
                <a:cs typeface="Courier New" panose="02070309020205020404" pitchFamily="49" charset="0"/>
              </a:rPr>
              <a:t>clipLen</a:t>
            </a:r>
            <a:r>
              <a:rPr lang="en-US" sz="1600" dirty="0">
                <a:latin typeface="Courier New" panose="02070309020205020404" pitchFamily="49" charset="0"/>
                <a:cs typeface="Courier New" panose="02070309020205020404" pitchFamily="49" charset="0"/>
              </a:rPr>
              <a:t> 1000</a:t>
            </a:r>
          </a:p>
          <a:p>
            <a:pPr marL="0" indent="0">
              <a:buNone/>
            </a:pPr>
            <a:r>
              <a:rPr lang="en-US" sz="1000" dirty="0">
                <a:latin typeface="Courier New" panose="02070309020205020404" pitchFamily="49" charset="0"/>
                <a:cs typeface="Courier New" panose="02070309020205020404" pitchFamily="49" charset="0"/>
              </a:rPr>
              <a:t>Loading sounds from [metadata.csv]</a:t>
            </a:r>
          </a:p>
          <a:p>
            <a:pPr marL="0" indent="0">
              <a:buNone/>
            </a:pPr>
            <a:r>
              <a:rPr lang="en-US" sz="1000" dirty="0">
                <a:latin typeface="Courier New" panose="02070309020205020404" pitchFamily="49" charset="0"/>
                <a:cs typeface="Courier New" panose="02070309020205020404" pitchFamily="49" charset="0"/>
              </a:rPr>
              <a:t>Sounds will be clipped into 1000.0 millisecond clips (padding=</a:t>
            </a:r>
            <a:r>
              <a:rPr lang="en-US" sz="1000" dirty="0" err="1">
                <a:latin typeface="Courier New" panose="02070309020205020404" pitchFamily="49" charset="0"/>
                <a:cs typeface="Courier New" panose="02070309020205020404" pitchFamily="49" charset="0"/>
              </a:rPr>
              <a:t>NoPad</a:t>
            </a:r>
            <a:r>
              <a:rPr lang="en-US" sz="1000" dirty="0">
                <a:latin typeface="Courier New" panose="02070309020205020404" pitchFamily="49" charset="0"/>
                <a:cs typeface="Courier New" panose="02070309020205020404" pitchFamily="49" charset="0"/>
              </a:rPr>
              <a:t>).</a:t>
            </a:r>
          </a:p>
          <a:p>
            <a:pPr marL="0" indent="0">
              <a:buNone/>
            </a:pPr>
            <a:r>
              <a:rPr lang="en-US" sz="1000" dirty="0">
                <a:latin typeface="Courier New" panose="02070309020205020404" pitchFamily="49" charset="0"/>
                <a:cs typeface="Courier New" panose="02070309020205020404" pitchFamily="49" charset="0"/>
              </a:rPr>
              <a:t>C:\dev\sounds\class-sounds/CarEngine.wav[0][0-1000 msec]: source=engine confidence=1.0000</a:t>
            </a:r>
          </a:p>
          <a:p>
            <a:pPr marL="0" indent="0">
              <a:buNone/>
            </a:pPr>
            <a:r>
              <a:rPr lang="en-US" sz="1000" dirty="0">
                <a:latin typeface="Courier New" panose="02070309020205020404" pitchFamily="49" charset="0"/>
                <a:cs typeface="Courier New" panose="02070309020205020404" pitchFamily="49" charset="0"/>
              </a:rPr>
              <a:t>C:\dev\sounds\class-sounds/CarEngine.wav[1][1000-2000 msec]: source=engine confidence=1.0000</a:t>
            </a:r>
          </a:p>
          <a:p>
            <a:pPr marL="0" indent="0">
              <a:buNone/>
            </a:pPr>
            <a:r>
              <a:rPr lang="en-US" sz="1000" dirty="0">
                <a:latin typeface="Courier New" panose="02070309020205020404" pitchFamily="49" charset="0"/>
                <a:cs typeface="Courier New" panose="02070309020205020404" pitchFamily="49" charset="0"/>
              </a:rPr>
              <a:t>C:\dev\sounds\class-sounds/CarEngine.wav[2][2000-3000 msec]: source=engine confidence=1.0000</a:t>
            </a:r>
          </a:p>
          <a:p>
            <a:pPr marL="0" indent="0">
              <a:buNone/>
            </a:pPr>
            <a:r>
              <a:rPr lang="en-US" sz="1000" dirty="0">
                <a:latin typeface="Courier New" panose="02070309020205020404" pitchFamily="49" charset="0"/>
                <a:cs typeface="Courier New" panose="02070309020205020404" pitchFamily="49" charset="0"/>
              </a:rPr>
              <a:t>C:\dev\sounds\class-sounds/CarEngine.wav[3][3000-4000 msec]: source=engine confidence=1.0000</a:t>
            </a:r>
          </a:p>
          <a:p>
            <a:pPr marL="0" indent="0">
              <a:buNone/>
            </a:pPr>
            <a:r>
              <a:rPr lang="en-US" sz="1000" dirty="0">
                <a:latin typeface="Courier New" panose="02070309020205020404" pitchFamily="49" charset="0"/>
                <a:cs typeface="Courier New" panose="02070309020205020404" pitchFamily="49" charset="0"/>
              </a:rPr>
              <a:t>C:\dev\sounds\class-sounds/CarEngine.wav[4][4000-5000 msec]: source=engine confidence=1.0000</a:t>
            </a:r>
          </a:p>
          <a:p>
            <a:pPr marL="0" indent="0">
              <a:buNone/>
            </a:pPr>
            <a:r>
              <a:rPr lang="en-US" sz="1000" dirty="0">
                <a:latin typeface="Courier New" panose="02070309020205020404" pitchFamily="49" charset="0"/>
                <a:cs typeface="Courier New" panose="02070309020205020404" pitchFamily="49" charset="0"/>
              </a:rPr>
              <a:t>C:\dev\sounds\class-sounds/CarEngine.wav[5][5000-6000 msec]: source=engine confidence=1.0000</a:t>
            </a:r>
          </a:p>
          <a:p>
            <a:pPr marL="0" indent="0">
              <a:buNone/>
            </a:pPr>
            <a:r>
              <a:rPr lang="en-US" sz="12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classify -file </a:t>
            </a:r>
            <a:r>
              <a:rPr lang="en-US" sz="1600" dirty="0" err="1">
                <a:latin typeface="Courier New" panose="02070309020205020404" pitchFamily="49" charset="0"/>
                <a:cs typeface="Courier New" panose="02070309020205020404" pitchFamily="49" charset="0"/>
              </a:rPr>
              <a:t>mylpknn.cfr</a:t>
            </a:r>
            <a:r>
              <a:rPr lang="en-US" sz="1600" dirty="0">
                <a:latin typeface="Courier New" panose="02070309020205020404" pitchFamily="49" charset="0"/>
                <a:cs typeface="Courier New" panose="02070309020205020404" pitchFamily="49" charset="0"/>
              </a:rPr>
              <a:t> -server –server-port 8081</a:t>
            </a:r>
          </a:p>
          <a:p>
            <a:pPr marL="0" indent="0">
              <a:buNone/>
            </a:pPr>
            <a:r>
              <a:rPr lang="en-US" sz="1050" dirty="0">
                <a:latin typeface="Courier New" panose="02070309020205020404" pitchFamily="49" charset="0"/>
                <a:cs typeface="Courier New" panose="02070309020205020404" pitchFamily="49" charset="0"/>
              </a:rPr>
              <a:t>…</a:t>
            </a:r>
          </a:p>
          <a:p>
            <a:pPr marL="0" indent="0">
              <a:buNone/>
            </a:pPr>
            <a:r>
              <a:rPr lang="en-US" sz="1050" dirty="0">
                <a:latin typeface="Courier New" panose="02070309020205020404" pitchFamily="49" charset="0"/>
                <a:cs typeface="Courier New" panose="02070309020205020404" pitchFamily="49" charset="0"/>
              </a:rPr>
              <a:t>Classify server started on port 8081.</a:t>
            </a:r>
          </a:p>
          <a:p>
            <a:pPr marL="0" indent="0">
              <a:buNone/>
            </a:pPr>
            <a:r>
              <a:rPr lang="en-US" sz="105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0854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964D-BF27-4A3A-9162-81E8C83F117A}"/>
              </a:ext>
            </a:extLst>
          </p:cNvPr>
          <p:cNvSpPr>
            <a:spLocks noGrp="1"/>
          </p:cNvSpPr>
          <p:nvPr>
            <p:ph type="title"/>
          </p:nvPr>
        </p:nvSpPr>
        <p:spPr/>
        <p:txBody>
          <a:bodyPr/>
          <a:lstStyle/>
          <a:p>
            <a:r>
              <a:rPr lang="en-US" dirty="0"/>
              <a:t>Advanced Topics (see wiki)</a:t>
            </a:r>
          </a:p>
        </p:txBody>
      </p:sp>
      <p:sp>
        <p:nvSpPr>
          <p:cNvPr id="3" name="Content Placeholder 2">
            <a:extLst>
              <a:ext uri="{FF2B5EF4-FFF2-40B4-BE49-F238E27FC236}">
                <a16:creationId xmlns:a16="http://schemas.microsoft.com/office/drawing/2014/main" id="{A110A30A-2D70-448E-BBCE-EA99A5BAAAD2}"/>
              </a:ext>
            </a:extLst>
          </p:cNvPr>
          <p:cNvSpPr>
            <a:spLocks noGrp="1"/>
          </p:cNvSpPr>
          <p:nvPr>
            <p:ph idx="1"/>
          </p:nvPr>
        </p:nvSpPr>
        <p:spPr/>
        <p:txBody>
          <a:bodyPr/>
          <a:lstStyle/>
          <a:p>
            <a:r>
              <a:rPr lang="en-US" sz="2000" dirty="0"/>
              <a:t>Model modification and tuning (video to be available)</a:t>
            </a:r>
          </a:p>
          <a:p>
            <a:r>
              <a:rPr lang="en-US" sz="2000" dirty="0"/>
              <a:t>Labeling using Audacity (video to be available)</a:t>
            </a:r>
          </a:p>
          <a:p>
            <a:r>
              <a:rPr lang="en-US" sz="2000" dirty="0"/>
              <a:t>REST APIs</a:t>
            </a:r>
          </a:p>
          <a:p>
            <a:r>
              <a:rPr lang="en-US" sz="2000" dirty="0"/>
              <a:t>Multi-dimensional models (e.g., 3-axis accelerometer)</a:t>
            </a:r>
          </a:p>
          <a:p>
            <a:r>
              <a:rPr lang="en-US" sz="2000" dirty="0"/>
              <a:t>Writing a new Java or Python classifier/anomaly detector</a:t>
            </a:r>
          </a:p>
          <a:p>
            <a:r>
              <a:rPr lang="en-US" sz="2000" dirty="0"/>
              <a:t>Code organization</a:t>
            </a:r>
          </a:p>
          <a:p>
            <a:endParaRPr lang="en-US" sz="2000" dirty="0"/>
          </a:p>
        </p:txBody>
      </p:sp>
    </p:spTree>
    <p:extLst>
      <p:ext uri="{BB962C8B-B14F-4D97-AF65-F5344CB8AC3E}">
        <p14:creationId xmlns:p14="http://schemas.microsoft.com/office/powerpoint/2010/main" val="343652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1861-0F16-4F74-BF38-6C9164245841}"/>
              </a:ext>
            </a:extLst>
          </p:cNvPr>
          <p:cNvSpPr>
            <a:spLocks noGrp="1"/>
          </p:cNvSpPr>
          <p:nvPr>
            <p:ph type="title"/>
          </p:nvPr>
        </p:nvSpPr>
        <p:spPr/>
        <p:txBody>
          <a:bodyPr/>
          <a:lstStyle/>
          <a:p>
            <a:r>
              <a:rPr lang="en-US" dirty="0"/>
              <a:t>AI Signal Processing</a:t>
            </a:r>
          </a:p>
        </p:txBody>
      </p:sp>
      <p:sp>
        <p:nvSpPr>
          <p:cNvPr id="3" name="Content Placeholder 2">
            <a:extLst>
              <a:ext uri="{FF2B5EF4-FFF2-40B4-BE49-F238E27FC236}">
                <a16:creationId xmlns:a16="http://schemas.microsoft.com/office/drawing/2014/main" id="{6CC72BDF-D504-4557-AE2B-E17765E5D80C}"/>
              </a:ext>
            </a:extLst>
          </p:cNvPr>
          <p:cNvSpPr>
            <a:spLocks noGrp="1"/>
          </p:cNvSpPr>
          <p:nvPr>
            <p:ph idx="1"/>
          </p:nvPr>
        </p:nvSpPr>
        <p:spPr>
          <a:xfrm>
            <a:off x="622299" y="1328738"/>
            <a:ext cx="8581521" cy="4808537"/>
          </a:xfrm>
        </p:spPr>
        <p:txBody>
          <a:bodyPr/>
          <a:lstStyle/>
          <a:p>
            <a:r>
              <a:rPr lang="en-US" sz="1800" dirty="0"/>
              <a:t>Vision </a:t>
            </a:r>
          </a:p>
          <a:p>
            <a:pPr lvl="1"/>
            <a:r>
              <a:rPr lang="en-US" sz="1600" dirty="0"/>
              <a:t>Open source software and solutions that use AI to improve processing of real-time signals including acoustics, vibration, and other high data rate signals.</a:t>
            </a:r>
          </a:p>
          <a:p>
            <a:pPr lvl="1"/>
            <a:r>
              <a:rPr lang="en-US" sz="1600" dirty="0"/>
              <a:t>Support enterprise use cases in classification, anomaly detection, clustering, change point detection and others as community evolves.</a:t>
            </a:r>
          </a:p>
          <a:p>
            <a:endParaRPr lang="en-US" sz="1800" dirty="0"/>
          </a:p>
          <a:p>
            <a:r>
              <a:rPr lang="en-US" sz="1800" dirty="0"/>
              <a:t>Type – software</a:t>
            </a:r>
          </a:p>
          <a:p>
            <a:pPr lvl="1"/>
            <a:r>
              <a:rPr lang="en-US" sz="1600" dirty="0"/>
              <a:t>Framework/library</a:t>
            </a:r>
          </a:p>
          <a:p>
            <a:pPr lvl="1"/>
            <a:r>
              <a:rPr lang="en-US" sz="1600" dirty="0"/>
              <a:t>Command line tools</a:t>
            </a:r>
          </a:p>
          <a:p>
            <a:pPr lvl="1"/>
            <a:r>
              <a:rPr lang="en-US" sz="1600" dirty="0"/>
              <a:t>Cloud services</a:t>
            </a:r>
          </a:p>
          <a:p>
            <a:pPr lvl="1"/>
            <a:r>
              <a:rPr lang="en-US" sz="1600" dirty="0"/>
              <a:t>Applications</a:t>
            </a:r>
          </a:p>
          <a:p>
            <a:pPr lvl="1"/>
            <a:endParaRPr lang="en-US" sz="1600" dirty="0"/>
          </a:p>
          <a:p>
            <a:r>
              <a:rPr lang="en-US" sz="1800" dirty="0"/>
              <a:t>Team</a:t>
            </a:r>
          </a:p>
          <a:p>
            <a:pPr lvl="1"/>
            <a:r>
              <a:rPr lang="en-US" sz="1600" dirty="0"/>
              <a:t>IBM, RedHat, </a:t>
            </a:r>
            <a:r>
              <a:rPr lang="en-US" sz="1600" dirty="0" err="1"/>
              <a:t>Kove</a:t>
            </a:r>
            <a:r>
              <a:rPr lang="en-US" sz="1600" dirty="0"/>
              <a:t>, SLAC</a:t>
            </a:r>
          </a:p>
          <a:p>
            <a:endParaRPr lang="en-US" sz="1800" dirty="0"/>
          </a:p>
        </p:txBody>
      </p:sp>
    </p:spTree>
    <p:extLst>
      <p:ext uri="{BB962C8B-B14F-4D97-AF65-F5344CB8AC3E}">
        <p14:creationId xmlns:p14="http://schemas.microsoft.com/office/powerpoint/2010/main" val="325543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FF9B-5026-41AF-8207-F33E5A9D9729}"/>
              </a:ext>
            </a:extLst>
          </p:cNvPr>
          <p:cNvSpPr>
            <a:spLocks noGrp="1"/>
          </p:cNvSpPr>
          <p:nvPr>
            <p:ph type="title"/>
          </p:nvPr>
        </p:nvSpPr>
        <p:spPr/>
        <p:txBody>
          <a:bodyPr/>
          <a:lstStyle/>
          <a:p>
            <a:r>
              <a:rPr lang="en-US" dirty="0"/>
              <a:t>Open Source Contributions</a:t>
            </a:r>
          </a:p>
        </p:txBody>
      </p:sp>
      <p:sp>
        <p:nvSpPr>
          <p:cNvPr id="4" name="Content Placeholder 3">
            <a:extLst>
              <a:ext uri="{FF2B5EF4-FFF2-40B4-BE49-F238E27FC236}">
                <a16:creationId xmlns:a16="http://schemas.microsoft.com/office/drawing/2014/main" id="{41A03126-1AC5-4507-A4E1-168AB3297768}"/>
              </a:ext>
            </a:extLst>
          </p:cNvPr>
          <p:cNvSpPr>
            <a:spLocks noGrp="1"/>
          </p:cNvSpPr>
          <p:nvPr>
            <p:ph sz="half" idx="1"/>
          </p:nvPr>
        </p:nvSpPr>
        <p:spPr>
          <a:xfrm>
            <a:off x="685800" y="1497727"/>
            <a:ext cx="3811588" cy="4814887"/>
          </a:xfrm>
        </p:spPr>
        <p:txBody>
          <a:bodyPr/>
          <a:lstStyle/>
          <a:p>
            <a:pPr>
              <a:spcBef>
                <a:spcPts val="600"/>
              </a:spcBef>
              <a:spcAft>
                <a:spcPts val="0"/>
              </a:spcAft>
            </a:pPr>
            <a:r>
              <a:rPr lang="en-US" sz="1100" dirty="0"/>
              <a:t>Classifiers (deep and shallow)</a:t>
            </a:r>
          </a:p>
          <a:p>
            <a:pPr lvl="1">
              <a:spcBef>
                <a:spcPts val="600"/>
              </a:spcBef>
              <a:spcAft>
                <a:spcPts val="0"/>
              </a:spcAft>
            </a:pPr>
            <a:r>
              <a:rPr lang="en-US" sz="1050" dirty="0" err="1"/>
              <a:t>kNN</a:t>
            </a:r>
            <a:r>
              <a:rPr lang="en-US" sz="1050" dirty="0"/>
              <a:t>, CNN</a:t>
            </a:r>
          </a:p>
          <a:p>
            <a:pPr lvl="1">
              <a:spcBef>
                <a:spcPts val="600"/>
              </a:spcBef>
              <a:spcAft>
                <a:spcPts val="0"/>
              </a:spcAft>
            </a:pPr>
            <a:r>
              <a:rPr lang="en-US" sz="1050" dirty="0" err="1"/>
              <a:t>TwoPhase</a:t>
            </a:r>
            <a:r>
              <a:rPr lang="en-US" sz="1050" dirty="0"/>
              <a:t>, Ensemble, Multilabel</a:t>
            </a:r>
            <a:endParaRPr lang="en-US" sz="600" dirty="0"/>
          </a:p>
          <a:p>
            <a:pPr>
              <a:spcBef>
                <a:spcPts val="600"/>
              </a:spcBef>
              <a:spcAft>
                <a:spcPts val="0"/>
              </a:spcAft>
            </a:pPr>
            <a:r>
              <a:rPr lang="en-US" sz="1100" dirty="0"/>
              <a:t>Anomaly detection</a:t>
            </a:r>
          </a:p>
          <a:p>
            <a:pPr lvl="1">
              <a:spcBef>
                <a:spcPts val="600"/>
              </a:spcBef>
              <a:spcAft>
                <a:spcPts val="0"/>
              </a:spcAft>
            </a:pPr>
            <a:r>
              <a:rPr lang="en-US" sz="1050" dirty="0" err="1"/>
              <a:t>kNN</a:t>
            </a:r>
            <a:r>
              <a:rPr lang="en-US" sz="1050" dirty="0"/>
              <a:t> and Two-Phase</a:t>
            </a:r>
          </a:p>
          <a:p>
            <a:pPr lvl="1">
              <a:spcBef>
                <a:spcPts val="600"/>
              </a:spcBef>
              <a:spcAft>
                <a:spcPts val="0"/>
              </a:spcAft>
            </a:pPr>
            <a:r>
              <a:rPr lang="en-US" sz="1050" dirty="0" err="1"/>
              <a:t>NormalDistributionAnomalyClassifier</a:t>
            </a:r>
            <a:endParaRPr lang="en-US" sz="1050" dirty="0"/>
          </a:p>
          <a:p>
            <a:pPr>
              <a:spcBef>
                <a:spcPts val="600"/>
              </a:spcBef>
              <a:spcAft>
                <a:spcPts val="0"/>
              </a:spcAft>
            </a:pPr>
            <a:r>
              <a:rPr lang="en-US" sz="1100" dirty="0"/>
              <a:t>Feature extraction</a:t>
            </a:r>
          </a:p>
          <a:p>
            <a:pPr lvl="1">
              <a:spcBef>
                <a:spcPts val="600"/>
              </a:spcBef>
              <a:spcAft>
                <a:spcPts val="0"/>
              </a:spcAft>
            </a:pPr>
            <a:r>
              <a:rPr lang="en-US" sz="1050" dirty="0"/>
              <a:t>MFCC, </a:t>
            </a:r>
            <a:r>
              <a:rPr lang="en-US" sz="1050" dirty="0" err="1"/>
              <a:t>LogMel</a:t>
            </a:r>
            <a:r>
              <a:rPr lang="en-US" sz="1050" dirty="0"/>
              <a:t>, MFFB, FFT</a:t>
            </a:r>
          </a:p>
          <a:p>
            <a:pPr lvl="1">
              <a:spcBef>
                <a:spcPts val="600"/>
              </a:spcBef>
              <a:spcAft>
                <a:spcPts val="0"/>
              </a:spcAft>
            </a:pPr>
            <a:r>
              <a:rPr lang="en-US" sz="1050" dirty="0"/>
              <a:t>Optimized/parallelized extraction pipeline</a:t>
            </a:r>
          </a:p>
          <a:p>
            <a:pPr>
              <a:spcBef>
                <a:spcPts val="600"/>
              </a:spcBef>
              <a:spcAft>
                <a:spcPts val="0"/>
              </a:spcAft>
            </a:pPr>
            <a:r>
              <a:rPr lang="en-US" sz="1100" dirty="0"/>
              <a:t>Miscellaneous</a:t>
            </a:r>
          </a:p>
          <a:p>
            <a:pPr lvl="1">
              <a:spcBef>
                <a:spcPts val="600"/>
              </a:spcBef>
              <a:spcAft>
                <a:spcPts val="0"/>
              </a:spcAft>
            </a:pPr>
            <a:r>
              <a:rPr lang="en-US" sz="1050" dirty="0"/>
              <a:t>Storage framework &amp; Mongo implementation</a:t>
            </a:r>
          </a:p>
          <a:p>
            <a:pPr lvl="1">
              <a:spcBef>
                <a:spcPts val="600"/>
              </a:spcBef>
              <a:spcAft>
                <a:spcPts val="0"/>
              </a:spcAft>
            </a:pPr>
            <a:r>
              <a:rPr lang="en-US" sz="1050" dirty="0"/>
              <a:t>Jobs framework</a:t>
            </a:r>
          </a:p>
          <a:p>
            <a:pPr lvl="1">
              <a:spcBef>
                <a:spcPts val="600"/>
              </a:spcBef>
              <a:spcAft>
                <a:spcPts val="0"/>
              </a:spcAft>
            </a:pPr>
            <a:r>
              <a:rPr lang="en-US" sz="1050" dirty="0"/>
              <a:t>Transforms/augmentations</a:t>
            </a:r>
          </a:p>
          <a:p>
            <a:pPr lvl="1">
              <a:spcBef>
                <a:spcPts val="600"/>
              </a:spcBef>
              <a:spcAft>
                <a:spcPts val="0"/>
              </a:spcAft>
            </a:pPr>
            <a:r>
              <a:rPr lang="en-US" sz="1050" dirty="0"/>
              <a:t>Caching framework</a:t>
            </a:r>
          </a:p>
          <a:p>
            <a:pPr lvl="1">
              <a:spcBef>
                <a:spcPts val="600"/>
              </a:spcBef>
              <a:spcAft>
                <a:spcPts val="0"/>
              </a:spcAft>
            </a:pPr>
            <a:r>
              <a:rPr lang="en-US" sz="1050" dirty="0"/>
              <a:t>JavaScript instantiation framework</a:t>
            </a:r>
          </a:p>
          <a:p>
            <a:pPr lvl="1">
              <a:spcBef>
                <a:spcPts val="600"/>
              </a:spcBef>
              <a:spcAft>
                <a:spcPts val="0"/>
              </a:spcAft>
            </a:pPr>
            <a:r>
              <a:rPr lang="en-US" sz="1050" dirty="0"/>
              <a:t>Multi-dimensional spectrograms</a:t>
            </a:r>
          </a:p>
        </p:txBody>
      </p:sp>
      <p:sp>
        <p:nvSpPr>
          <p:cNvPr id="5" name="Content Placeholder 4">
            <a:extLst>
              <a:ext uri="{FF2B5EF4-FFF2-40B4-BE49-F238E27FC236}">
                <a16:creationId xmlns:a16="http://schemas.microsoft.com/office/drawing/2014/main" id="{27B8C229-9372-48F3-A3C0-3DDB226878FB}"/>
              </a:ext>
            </a:extLst>
          </p:cNvPr>
          <p:cNvSpPr>
            <a:spLocks noGrp="1"/>
          </p:cNvSpPr>
          <p:nvPr>
            <p:ph sz="half" idx="2"/>
          </p:nvPr>
        </p:nvSpPr>
        <p:spPr>
          <a:xfrm>
            <a:off x="4649788" y="1497727"/>
            <a:ext cx="3811587" cy="2735765"/>
          </a:xfrm>
        </p:spPr>
        <p:txBody>
          <a:bodyPr/>
          <a:lstStyle/>
          <a:p>
            <a:pPr>
              <a:spcBef>
                <a:spcPts val="600"/>
              </a:spcBef>
              <a:spcAft>
                <a:spcPts val="0"/>
              </a:spcAft>
            </a:pPr>
            <a:r>
              <a:rPr lang="en-US" sz="1100" dirty="0"/>
              <a:t>CLI</a:t>
            </a:r>
          </a:p>
          <a:p>
            <a:pPr lvl="1">
              <a:spcBef>
                <a:spcPts val="600"/>
              </a:spcBef>
              <a:spcAft>
                <a:spcPts val="0"/>
              </a:spcAft>
            </a:pPr>
            <a:r>
              <a:rPr lang="en-US" sz="1100" dirty="0"/>
              <a:t>Train, evaluate, classify, etc.</a:t>
            </a:r>
          </a:p>
          <a:p>
            <a:pPr>
              <a:spcBef>
                <a:spcPts val="600"/>
              </a:spcBef>
              <a:spcAft>
                <a:spcPts val="0"/>
              </a:spcAft>
            </a:pPr>
            <a:r>
              <a:rPr lang="en-US" sz="1100" dirty="0"/>
              <a:t>REST API server</a:t>
            </a:r>
          </a:p>
          <a:p>
            <a:pPr lvl="1">
              <a:spcBef>
                <a:spcPts val="600"/>
              </a:spcBef>
              <a:spcAft>
                <a:spcPts val="0"/>
              </a:spcAft>
            </a:pPr>
            <a:r>
              <a:rPr lang="en-US" sz="1050" dirty="0"/>
              <a:t>Java client API wrappers</a:t>
            </a:r>
          </a:p>
          <a:p>
            <a:pPr>
              <a:spcBef>
                <a:spcPts val="600"/>
              </a:spcBef>
              <a:spcAft>
                <a:spcPts val="0"/>
              </a:spcAft>
            </a:pPr>
            <a:r>
              <a:rPr lang="en-US" sz="1200" dirty="0"/>
              <a:t>Gateway – record, train, monitor</a:t>
            </a:r>
            <a:endParaRPr lang="en-US" sz="1100" dirty="0"/>
          </a:p>
          <a:p>
            <a:pPr lvl="1">
              <a:spcBef>
                <a:spcPts val="600"/>
              </a:spcBef>
              <a:spcAft>
                <a:spcPts val="0"/>
              </a:spcAft>
            </a:pPr>
            <a:r>
              <a:rPr lang="en-US" sz="1100" dirty="0"/>
              <a:t>Java client API wrappers</a:t>
            </a:r>
          </a:p>
          <a:p>
            <a:pPr lvl="1">
              <a:spcBef>
                <a:spcPts val="600"/>
              </a:spcBef>
              <a:spcAft>
                <a:spcPts val="0"/>
              </a:spcAft>
            </a:pPr>
            <a:r>
              <a:rPr lang="en-US" sz="1100" dirty="0"/>
              <a:t>Change splash page (remove IBM)</a:t>
            </a:r>
          </a:p>
          <a:p>
            <a:pPr lvl="1">
              <a:spcBef>
                <a:spcPts val="600"/>
              </a:spcBef>
              <a:spcAft>
                <a:spcPts val="0"/>
              </a:spcAft>
            </a:pPr>
            <a:r>
              <a:rPr lang="en-US" sz="1100" dirty="0"/>
              <a:t>Watson IoT Platform support</a:t>
            </a:r>
          </a:p>
          <a:p>
            <a:pPr>
              <a:spcBef>
                <a:spcPts val="600"/>
              </a:spcBef>
              <a:spcAft>
                <a:spcPts val="0"/>
              </a:spcAft>
            </a:pPr>
            <a:r>
              <a:rPr lang="en-US" sz="1200" dirty="0"/>
              <a:t>Workbench </a:t>
            </a:r>
          </a:p>
          <a:p>
            <a:pPr lvl="1">
              <a:spcBef>
                <a:spcPts val="600"/>
              </a:spcBef>
              <a:spcAft>
                <a:spcPts val="0"/>
              </a:spcAft>
            </a:pPr>
            <a:r>
              <a:rPr lang="en-US" sz="1050" dirty="0"/>
              <a:t>Labeling, training, evaluating</a:t>
            </a:r>
          </a:p>
          <a:p>
            <a:pPr>
              <a:spcBef>
                <a:spcPts val="600"/>
              </a:spcBef>
              <a:spcAft>
                <a:spcPts val="0"/>
              </a:spcAft>
            </a:pPr>
            <a:r>
              <a:rPr lang="en-US" sz="1200" dirty="0"/>
              <a:t>Containerizations</a:t>
            </a:r>
          </a:p>
          <a:p>
            <a:pPr lvl="1">
              <a:spcBef>
                <a:spcPts val="600"/>
              </a:spcBef>
              <a:spcAft>
                <a:spcPts val="0"/>
              </a:spcAft>
            </a:pPr>
            <a:endParaRPr lang="en-US" sz="1050" dirty="0"/>
          </a:p>
          <a:p>
            <a:pPr lvl="1">
              <a:spcBef>
                <a:spcPts val="600"/>
              </a:spcBef>
              <a:spcAft>
                <a:spcPts val="0"/>
              </a:spcAft>
            </a:pPr>
            <a:endParaRPr lang="en-US" sz="800" dirty="0"/>
          </a:p>
        </p:txBody>
      </p:sp>
      <p:sp>
        <p:nvSpPr>
          <p:cNvPr id="6" name="TextBox 5">
            <a:extLst>
              <a:ext uri="{FF2B5EF4-FFF2-40B4-BE49-F238E27FC236}">
                <a16:creationId xmlns:a16="http://schemas.microsoft.com/office/drawing/2014/main" id="{01DC0812-2EFD-47F3-87EA-3D791DAED2AD}"/>
              </a:ext>
            </a:extLst>
          </p:cNvPr>
          <p:cNvSpPr txBox="1"/>
          <p:nvPr/>
        </p:nvSpPr>
        <p:spPr>
          <a:xfrm>
            <a:off x="1388708" y="1099542"/>
            <a:ext cx="1467068" cy="400110"/>
          </a:xfrm>
          <a:prstGeom prst="rect">
            <a:avLst/>
          </a:prstGeom>
          <a:noFill/>
        </p:spPr>
        <p:txBody>
          <a:bodyPr wrap="none" rtlCol="0">
            <a:spAutoFit/>
          </a:bodyPr>
          <a:lstStyle/>
          <a:p>
            <a:pPr algn="ctr"/>
            <a:r>
              <a:rPr lang="en-US" sz="2000" u="sng" dirty="0"/>
              <a:t>Framework</a:t>
            </a:r>
          </a:p>
        </p:txBody>
      </p:sp>
      <p:sp>
        <p:nvSpPr>
          <p:cNvPr id="7" name="TextBox 6">
            <a:extLst>
              <a:ext uri="{FF2B5EF4-FFF2-40B4-BE49-F238E27FC236}">
                <a16:creationId xmlns:a16="http://schemas.microsoft.com/office/drawing/2014/main" id="{F46883DC-57BD-4A81-9582-FEB268D3E774}"/>
              </a:ext>
            </a:extLst>
          </p:cNvPr>
          <p:cNvSpPr txBox="1"/>
          <p:nvPr/>
        </p:nvSpPr>
        <p:spPr>
          <a:xfrm>
            <a:off x="4643334" y="1099542"/>
            <a:ext cx="2593980" cy="400110"/>
          </a:xfrm>
          <a:prstGeom prst="rect">
            <a:avLst/>
          </a:prstGeom>
          <a:noFill/>
        </p:spPr>
        <p:txBody>
          <a:bodyPr wrap="none" rtlCol="0">
            <a:spAutoFit/>
          </a:bodyPr>
          <a:lstStyle/>
          <a:p>
            <a:pPr algn="ctr"/>
            <a:r>
              <a:rPr lang="en-US" sz="2000" u="sng" dirty="0"/>
              <a:t>Applications/Servers</a:t>
            </a:r>
          </a:p>
        </p:txBody>
      </p:sp>
      <p:sp>
        <p:nvSpPr>
          <p:cNvPr id="9" name="TextBox 8">
            <a:extLst>
              <a:ext uri="{FF2B5EF4-FFF2-40B4-BE49-F238E27FC236}">
                <a16:creationId xmlns:a16="http://schemas.microsoft.com/office/drawing/2014/main" id="{6D3D3FE4-793C-4445-9ACC-3EB25C1E7B74}"/>
              </a:ext>
            </a:extLst>
          </p:cNvPr>
          <p:cNvSpPr txBox="1"/>
          <p:nvPr/>
        </p:nvSpPr>
        <p:spPr>
          <a:xfrm>
            <a:off x="1856875" y="5647520"/>
            <a:ext cx="4698706" cy="276999"/>
          </a:xfrm>
          <a:prstGeom prst="rect">
            <a:avLst/>
          </a:prstGeom>
          <a:noFill/>
        </p:spPr>
        <p:txBody>
          <a:bodyPr wrap="square">
            <a:spAutoFit/>
          </a:bodyPr>
          <a:lstStyle/>
          <a:p>
            <a:r>
              <a:rPr lang="en-US" sz="1200" dirty="0">
                <a:hlinkClick r:id="rId2"/>
              </a:rPr>
              <a:t>https://github.com/Enterprise-Neurosystem/ai-signal-processing</a:t>
            </a:r>
            <a:r>
              <a:rPr lang="en-US" sz="1200" dirty="0"/>
              <a:t> </a:t>
            </a:r>
          </a:p>
        </p:txBody>
      </p:sp>
      <p:grpSp>
        <p:nvGrpSpPr>
          <p:cNvPr id="18" name="Group 17">
            <a:extLst>
              <a:ext uri="{FF2B5EF4-FFF2-40B4-BE49-F238E27FC236}">
                <a16:creationId xmlns:a16="http://schemas.microsoft.com/office/drawing/2014/main" id="{50FCA7A8-D1A4-4A36-81FD-35DC89A90C82}"/>
              </a:ext>
            </a:extLst>
          </p:cNvPr>
          <p:cNvGrpSpPr/>
          <p:nvPr/>
        </p:nvGrpSpPr>
        <p:grpSpPr>
          <a:xfrm>
            <a:off x="7192284" y="4113998"/>
            <a:ext cx="1509644" cy="1801613"/>
            <a:chOff x="5982716" y="4102832"/>
            <a:chExt cx="1509644" cy="1801613"/>
          </a:xfrm>
        </p:grpSpPr>
        <p:sp>
          <p:nvSpPr>
            <p:cNvPr id="3" name="Rectangle 2">
              <a:extLst>
                <a:ext uri="{FF2B5EF4-FFF2-40B4-BE49-F238E27FC236}">
                  <a16:creationId xmlns:a16="http://schemas.microsoft.com/office/drawing/2014/main" id="{F87961DE-187F-4B06-8414-7ACB98956CAE}"/>
                </a:ext>
              </a:extLst>
            </p:cNvPr>
            <p:cNvSpPr/>
            <p:nvPr/>
          </p:nvSpPr>
          <p:spPr>
            <a:xfrm>
              <a:off x="5982716" y="5627446"/>
              <a:ext cx="1509644"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Framework</a:t>
              </a:r>
            </a:p>
          </p:txBody>
        </p:sp>
        <p:sp>
          <p:nvSpPr>
            <p:cNvPr id="8" name="Rectangle 7">
              <a:extLst>
                <a:ext uri="{FF2B5EF4-FFF2-40B4-BE49-F238E27FC236}">
                  <a16:creationId xmlns:a16="http://schemas.microsoft.com/office/drawing/2014/main" id="{AA4F7F62-49E3-4960-AFB4-B762150D9A2F}"/>
                </a:ext>
              </a:extLst>
            </p:cNvPr>
            <p:cNvSpPr/>
            <p:nvPr/>
          </p:nvSpPr>
          <p:spPr>
            <a:xfrm rot="16200000">
              <a:off x="6327996" y="4866909"/>
              <a:ext cx="1244074"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 Server</a:t>
              </a:r>
            </a:p>
          </p:txBody>
        </p:sp>
        <p:sp>
          <p:nvSpPr>
            <p:cNvPr id="10" name="Rectangle 9">
              <a:extLst>
                <a:ext uri="{FF2B5EF4-FFF2-40B4-BE49-F238E27FC236}">
                  <a16:creationId xmlns:a16="http://schemas.microsoft.com/office/drawing/2014/main" id="{19B76604-0674-4227-A36B-DFBFBE5B4577}"/>
                </a:ext>
              </a:extLst>
            </p:cNvPr>
            <p:cNvSpPr/>
            <p:nvPr/>
          </p:nvSpPr>
          <p:spPr>
            <a:xfrm rot="16200000">
              <a:off x="5914678" y="4866909"/>
              <a:ext cx="1244074"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Workbench</a:t>
              </a:r>
            </a:p>
          </p:txBody>
        </p:sp>
        <p:sp>
          <p:nvSpPr>
            <p:cNvPr id="11" name="Rectangle 10">
              <a:extLst>
                <a:ext uri="{FF2B5EF4-FFF2-40B4-BE49-F238E27FC236}">
                  <a16:creationId xmlns:a16="http://schemas.microsoft.com/office/drawing/2014/main" id="{34EE0A8F-5A25-4848-97C6-07D105F979D6}"/>
                </a:ext>
              </a:extLst>
            </p:cNvPr>
            <p:cNvSpPr/>
            <p:nvPr/>
          </p:nvSpPr>
          <p:spPr>
            <a:xfrm rot="16200000">
              <a:off x="6731824" y="4863368"/>
              <a:ext cx="1244074"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Gateway</a:t>
              </a:r>
            </a:p>
          </p:txBody>
        </p:sp>
        <p:sp>
          <p:nvSpPr>
            <p:cNvPr id="12" name="Rectangle 11">
              <a:extLst>
                <a:ext uri="{FF2B5EF4-FFF2-40B4-BE49-F238E27FC236}">
                  <a16:creationId xmlns:a16="http://schemas.microsoft.com/office/drawing/2014/main" id="{70DDF902-EF97-4167-86AD-5B33716439F1}"/>
                </a:ext>
              </a:extLst>
            </p:cNvPr>
            <p:cNvSpPr/>
            <p:nvPr/>
          </p:nvSpPr>
          <p:spPr>
            <a:xfrm rot="16200000">
              <a:off x="5499180" y="4866908"/>
              <a:ext cx="1244072"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a:t>
              </a:r>
            </a:p>
          </p:txBody>
        </p:sp>
        <p:sp>
          <p:nvSpPr>
            <p:cNvPr id="13" name="Rectangle 12">
              <a:extLst>
                <a:ext uri="{FF2B5EF4-FFF2-40B4-BE49-F238E27FC236}">
                  <a16:creationId xmlns:a16="http://schemas.microsoft.com/office/drawing/2014/main" id="{A0F2BAD5-D098-4948-ABB4-E16F462F00A2}"/>
                </a:ext>
              </a:extLst>
            </p:cNvPr>
            <p:cNvSpPr/>
            <p:nvPr/>
          </p:nvSpPr>
          <p:spPr>
            <a:xfrm>
              <a:off x="5982716" y="4102832"/>
              <a:ext cx="1509643" cy="276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Containers</a:t>
              </a:r>
            </a:p>
          </p:txBody>
        </p:sp>
        <p:cxnSp>
          <p:nvCxnSpPr>
            <p:cNvPr id="15" name="Straight Arrow Connector 14">
              <a:extLst>
                <a:ext uri="{FF2B5EF4-FFF2-40B4-BE49-F238E27FC236}">
                  <a16:creationId xmlns:a16="http://schemas.microsoft.com/office/drawing/2014/main" id="{0C8F9AF5-8181-44B1-9EC7-5B6AC35E4F7D}"/>
                </a:ext>
              </a:extLst>
            </p:cNvPr>
            <p:cNvCxnSpPr>
              <a:stCxn id="11" idx="0"/>
              <a:endCxn id="8" idx="2"/>
            </p:cNvCxnSpPr>
            <p:nvPr/>
          </p:nvCxnSpPr>
          <p:spPr>
            <a:xfrm flipH="1">
              <a:off x="7088533" y="5001868"/>
              <a:ext cx="126829" cy="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464FE0-CE1E-4A0B-ADB2-A845CD222713}"/>
                </a:ext>
              </a:extLst>
            </p:cNvPr>
            <p:cNvCxnSpPr>
              <a:stCxn id="10" idx="2"/>
              <a:endCxn id="8" idx="0"/>
            </p:cNvCxnSpPr>
            <p:nvPr/>
          </p:nvCxnSpPr>
          <p:spPr>
            <a:xfrm>
              <a:off x="6675215" y="5005409"/>
              <a:ext cx="1363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82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1861-0F16-4F74-BF38-6C916424584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CC72BDF-D504-4557-AE2B-E17765E5D80C}"/>
              </a:ext>
            </a:extLst>
          </p:cNvPr>
          <p:cNvSpPr>
            <a:spLocks noGrp="1"/>
          </p:cNvSpPr>
          <p:nvPr>
            <p:ph idx="1"/>
          </p:nvPr>
        </p:nvSpPr>
        <p:spPr>
          <a:xfrm>
            <a:off x="622300" y="1328738"/>
            <a:ext cx="8245476" cy="4808537"/>
          </a:xfrm>
        </p:spPr>
        <p:txBody>
          <a:bodyPr/>
          <a:lstStyle/>
          <a:p>
            <a:r>
              <a:rPr lang="en-US" sz="2000" dirty="0"/>
              <a:t>Finalize source code restructuring/clean-up</a:t>
            </a:r>
          </a:p>
          <a:p>
            <a:r>
              <a:rPr lang="en-US" sz="2000" dirty="0"/>
              <a:t>Populate ENG AI Signal Processing  - targeting next week</a:t>
            </a:r>
          </a:p>
          <a:p>
            <a:pPr lvl="1"/>
            <a:r>
              <a:rPr lang="en-US" sz="1800" dirty="0">
                <a:hlinkClick r:id="rId2"/>
              </a:rPr>
              <a:t>https://github.com/Enterprise-Neurosystem/ai-signal-processing</a:t>
            </a:r>
            <a:r>
              <a:rPr lang="en-US" sz="1800" dirty="0"/>
              <a:t> </a:t>
            </a:r>
            <a:endParaRPr lang="en-US" sz="2000" dirty="0"/>
          </a:p>
          <a:p>
            <a:r>
              <a:rPr lang="en-US" sz="2000" dirty="0"/>
              <a:t>Grow community of interest</a:t>
            </a:r>
          </a:p>
          <a:p>
            <a:r>
              <a:rPr lang="en-US" sz="2000" dirty="0"/>
              <a:t>Identify key focus areas, potential candidates…</a:t>
            </a:r>
          </a:p>
          <a:p>
            <a:pPr lvl="1"/>
            <a:r>
              <a:rPr lang="en-US" sz="1400" dirty="0"/>
              <a:t>Additional classifiers / anomaly detectors</a:t>
            </a:r>
          </a:p>
          <a:p>
            <a:pPr lvl="1"/>
            <a:r>
              <a:rPr lang="en-US" sz="1400" dirty="0"/>
              <a:t>Change point detection</a:t>
            </a:r>
          </a:p>
          <a:p>
            <a:pPr lvl="1"/>
            <a:r>
              <a:rPr lang="en-US" sz="1400" dirty="0"/>
              <a:t>Clustering</a:t>
            </a:r>
          </a:p>
          <a:p>
            <a:pPr lvl="1"/>
            <a:r>
              <a:rPr lang="en-US" sz="1400" dirty="0"/>
              <a:t>Model update/domain adaptation</a:t>
            </a:r>
          </a:p>
          <a:p>
            <a:pPr lvl="1"/>
            <a:r>
              <a:rPr lang="en-US" sz="1400" dirty="0"/>
              <a:t>Signal separation (e.g., voice)</a:t>
            </a:r>
          </a:p>
          <a:p>
            <a:pPr lvl="1"/>
            <a:r>
              <a:rPr lang="en-US" sz="1200" dirty="0"/>
              <a:t>Localization</a:t>
            </a:r>
          </a:p>
          <a:p>
            <a:pPr lvl="1"/>
            <a:r>
              <a:rPr lang="en-US" sz="1400" dirty="0"/>
              <a:t>Workbench extensions</a:t>
            </a:r>
          </a:p>
          <a:p>
            <a:pPr lvl="1"/>
            <a:r>
              <a:rPr lang="en-US" sz="1400" dirty="0"/>
              <a:t>Edge-enablement for dynamic model management</a:t>
            </a:r>
          </a:p>
          <a:p>
            <a:endParaRPr lang="en-US" sz="2000" dirty="0"/>
          </a:p>
        </p:txBody>
      </p:sp>
    </p:spTree>
    <p:extLst>
      <p:ext uri="{BB962C8B-B14F-4D97-AF65-F5344CB8AC3E}">
        <p14:creationId xmlns:p14="http://schemas.microsoft.com/office/powerpoint/2010/main" val="408399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E3B659-A7DA-4476-8E5A-96D5C53CD0ED}"/>
              </a:ext>
            </a:extLst>
          </p:cNvPr>
          <p:cNvSpPr/>
          <p:nvPr/>
        </p:nvSpPr>
        <p:spPr>
          <a:xfrm>
            <a:off x="2256302" y="2548591"/>
            <a:ext cx="4631396" cy="1569660"/>
          </a:xfrm>
          <a:prstGeom prst="rect">
            <a:avLst/>
          </a:prstGeom>
          <a:noFill/>
        </p:spPr>
        <p:txBody>
          <a:bodyPr wrap="none" lIns="91440" tIns="45720" rIns="91440" bIns="45720">
            <a:spAutoFit/>
          </a:bodyPr>
          <a:lstStyle/>
          <a:p>
            <a:pPr algn="ct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Backup</a:t>
            </a:r>
          </a:p>
        </p:txBody>
      </p:sp>
    </p:spTree>
    <p:extLst>
      <p:ext uri="{BB962C8B-B14F-4D97-AF65-F5344CB8AC3E}">
        <p14:creationId xmlns:p14="http://schemas.microsoft.com/office/powerpoint/2010/main" val="285356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 Performance – Shallow Model</a:t>
            </a:r>
          </a:p>
        </p:txBody>
      </p:sp>
      <p:sp>
        <p:nvSpPr>
          <p:cNvPr id="3" name="Content Placeholder 2"/>
          <p:cNvSpPr>
            <a:spLocks noGrp="1"/>
          </p:cNvSpPr>
          <p:nvPr>
            <p:ph sz="half" idx="1"/>
          </p:nvPr>
        </p:nvSpPr>
        <p:spPr>
          <a:xfrm>
            <a:off x="480332" y="1433950"/>
            <a:ext cx="4282168" cy="1011755"/>
          </a:xfrm>
        </p:spPr>
        <p:txBody>
          <a:bodyPr/>
          <a:lstStyle/>
          <a:p>
            <a:r>
              <a:rPr lang="en-US" sz="1500" dirty="0"/>
              <a:t>Compare edge platforms</a:t>
            </a:r>
          </a:p>
          <a:p>
            <a:r>
              <a:rPr lang="en-US" sz="1500" dirty="0"/>
              <a:t>More cores and faster CPU is better</a:t>
            </a:r>
          </a:p>
          <a:p>
            <a:r>
              <a:rPr lang="en-US" sz="1500" dirty="0"/>
              <a:t>Memory has little or no impact</a:t>
            </a:r>
          </a:p>
        </p:txBody>
      </p:sp>
      <p:sp>
        <p:nvSpPr>
          <p:cNvPr id="10" name="TextBox 9"/>
          <p:cNvSpPr txBox="1"/>
          <p:nvPr/>
        </p:nvSpPr>
        <p:spPr>
          <a:xfrm>
            <a:off x="1707060" y="2964125"/>
            <a:ext cx="2310248" cy="341632"/>
          </a:xfrm>
          <a:prstGeom prst="rect">
            <a:avLst/>
          </a:prstGeom>
          <a:noFill/>
        </p:spPr>
        <p:txBody>
          <a:bodyPr wrap="none" rtlCol="0">
            <a:spAutoFit/>
          </a:bodyPr>
          <a:lstStyle/>
          <a:p>
            <a:r>
              <a:rPr lang="en-US" sz="1620" dirty="0"/>
              <a:t>System Characteristics</a:t>
            </a:r>
          </a:p>
        </p:txBody>
      </p:sp>
      <p:sp>
        <p:nvSpPr>
          <p:cNvPr id="11" name="TextBox 10"/>
          <p:cNvSpPr txBox="1"/>
          <p:nvPr/>
        </p:nvSpPr>
        <p:spPr>
          <a:xfrm>
            <a:off x="5126694" y="2714377"/>
            <a:ext cx="2863284" cy="590931"/>
          </a:xfrm>
          <a:prstGeom prst="rect">
            <a:avLst/>
          </a:prstGeom>
          <a:noFill/>
        </p:spPr>
        <p:txBody>
          <a:bodyPr wrap="none" rtlCol="0">
            <a:spAutoFit/>
          </a:bodyPr>
          <a:lstStyle/>
          <a:p>
            <a:pPr algn="ctr"/>
            <a:r>
              <a:rPr lang="en-US" sz="1620" dirty="0"/>
              <a:t>Edge Classify Performance</a:t>
            </a:r>
          </a:p>
          <a:p>
            <a:pPr algn="ctr"/>
            <a:r>
              <a:rPr lang="en-US" sz="1620" dirty="0"/>
              <a:t>as Percentage of Clip Length</a:t>
            </a:r>
          </a:p>
        </p:txBody>
      </p:sp>
      <p:graphicFrame>
        <p:nvGraphicFramePr>
          <p:cNvPr id="8" name="Content Placeholder 5"/>
          <p:cNvGraphicFramePr>
            <a:graphicFrameLocks/>
          </p:cNvGraphicFramePr>
          <p:nvPr>
            <p:extLst>
              <p:ext uri="{D42A27DB-BD31-4B8C-83A1-F6EECF244321}">
                <p14:modId xmlns:p14="http://schemas.microsoft.com/office/powerpoint/2010/main" val="721411063"/>
              </p:ext>
            </p:extLst>
          </p:nvPr>
        </p:nvGraphicFramePr>
        <p:xfrm>
          <a:off x="895275" y="3169370"/>
          <a:ext cx="3562425" cy="3066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778009124"/>
              </p:ext>
            </p:extLst>
          </p:nvPr>
        </p:nvGraphicFramePr>
        <p:xfrm>
          <a:off x="4610033" y="3169370"/>
          <a:ext cx="3678343" cy="3035164"/>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a:cxnSpLocks/>
            <a:stCxn id="14" idx="1"/>
          </p:cNvCxnSpPr>
          <p:nvPr/>
        </p:nvCxnSpPr>
        <p:spPr>
          <a:xfrm flipH="1">
            <a:off x="5336012" y="3793279"/>
            <a:ext cx="401320" cy="673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7332" y="3573988"/>
            <a:ext cx="711873" cy="438582"/>
          </a:xfrm>
          <a:prstGeom prst="rect">
            <a:avLst/>
          </a:prstGeom>
          <a:noFill/>
        </p:spPr>
        <p:txBody>
          <a:bodyPr wrap="square" rtlCol="0">
            <a:spAutoFit/>
          </a:bodyPr>
          <a:lstStyle/>
          <a:p>
            <a:pPr algn="ctr"/>
            <a:r>
              <a:rPr lang="en-US" sz="750" dirty="0"/>
              <a:t>Continuous monitoring</a:t>
            </a:r>
            <a:br>
              <a:rPr lang="en-US" sz="750" dirty="0"/>
            </a:br>
            <a:r>
              <a:rPr lang="en-US" sz="750" dirty="0"/>
              <a:t>threshold</a:t>
            </a:r>
          </a:p>
        </p:txBody>
      </p:sp>
      <p:cxnSp>
        <p:nvCxnSpPr>
          <p:cNvPr id="17" name="Straight Connector 16"/>
          <p:cNvCxnSpPr/>
          <p:nvPr/>
        </p:nvCxnSpPr>
        <p:spPr>
          <a:xfrm>
            <a:off x="4997782" y="4466448"/>
            <a:ext cx="823419"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04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7B87-37F9-4DD0-8453-20609FA5BC0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1861CD7-C3A6-403E-AE20-4C42A6CD6DED}"/>
              </a:ext>
            </a:extLst>
          </p:cNvPr>
          <p:cNvSpPr>
            <a:spLocks noGrp="1"/>
          </p:cNvSpPr>
          <p:nvPr>
            <p:ph idx="1"/>
          </p:nvPr>
        </p:nvSpPr>
        <p:spPr/>
        <p:txBody>
          <a:bodyPr/>
          <a:lstStyle/>
          <a:p>
            <a:r>
              <a:rPr lang="en-US" dirty="0"/>
              <a:t>Acoustic Use Cases</a:t>
            </a:r>
          </a:p>
          <a:p>
            <a:r>
              <a:rPr lang="en-US" dirty="0"/>
              <a:t>Systems Overview</a:t>
            </a:r>
          </a:p>
          <a:p>
            <a:r>
              <a:rPr lang="en-US" dirty="0"/>
              <a:t>Proposed Open Source Contributions</a:t>
            </a:r>
          </a:p>
          <a:p>
            <a:r>
              <a:rPr lang="en-US" dirty="0"/>
              <a:t>Gateway and CLI Demonstration</a:t>
            </a:r>
          </a:p>
          <a:p>
            <a:r>
              <a:rPr lang="en-US" dirty="0"/>
              <a:t>Advanced topics </a:t>
            </a:r>
          </a:p>
          <a:p>
            <a:r>
              <a:rPr lang="en-US" dirty="0"/>
              <a:t>Future Work</a:t>
            </a:r>
          </a:p>
          <a:p>
            <a:r>
              <a:rPr lang="en-US" dirty="0"/>
              <a:t>Code Organization and Packaging</a:t>
            </a:r>
          </a:p>
          <a:p>
            <a:endParaRPr lang="en-US" dirty="0"/>
          </a:p>
        </p:txBody>
      </p:sp>
    </p:spTree>
    <p:extLst>
      <p:ext uri="{BB962C8B-B14F-4D97-AF65-F5344CB8AC3E}">
        <p14:creationId xmlns:p14="http://schemas.microsoft.com/office/powerpoint/2010/main" val="37819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Acoustics Use Case</a:t>
            </a:r>
          </a:p>
        </p:txBody>
      </p:sp>
      <p:sp>
        <p:nvSpPr>
          <p:cNvPr id="6" name="Content Placeholder 2"/>
          <p:cNvSpPr>
            <a:spLocks noGrp="1"/>
          </p:cNvSpPr>
          <p:nvPr>
            <p:ph idx="1"/>
          </p:nvPr>
        </p:nvSpPr>
        <p:spPr/>
        <p:txBody>
          <a:bodyPr/>
          <a:lstStyle/>
          <a:p>
            <a:pPr>
              <a:spcBef>
                <a:spcPts val="75"/>
              </a:spcBef>
              <a:spcAft>
                <a:spcPts val="150"/>
              </a:spcAft>
            </a:pPr>
            <a:r>
              <a:rPr lang="en-US" sz="1600" dirty="0"/>
              <a:t>Enables the detection and management of acoustic anomalies/state at the edge</a:t>
            </a:r>
          </a:p>
          <a:p>
            <a:pPr>
              <a:spcBef>
                <a:spcPts val="75"/>
              </a:spcBef>
              <a:spcAft>
                <a:spcPts val="150"/>
              </a:spcAft>
            </a:pPr>
            <a:r>
              <a:rPr lang="en-US" sz="1600" dirty="0"/>
              <a:t>Sounds captured in situ to build and grow acoustics models in real-time</a:t>
            </a:r>
          </a:p>
          <a:p>
            <a:pPr>
              <a:spcBef>
                <a:spcPts val="75"/>
              </a:spcBef>
              <a:spcAft>
                <a:spcPts val="150"/>
              </a:spcAft>
            </a:pPr>
            <a:r>
              <a:rPr lang="en-US" sz="1600" dirty="0"/>
              <a:t>Edge client identifies sounds and notifies backend systems</a:t>
            </a:r>
          </a:p>
          <a:p>
            <a:pPr>
              <a:spcBef>
                <a:spcPts val="75"/>
              </a:spcBef>
              <a:spcAft>
                <a:spcPts val="150"/>
              </a:spcAft>
            </a:pPr>
            <a:r>
              <a:rPr lang="en-US" sz="1600" dirty="0"/>
              <a:t>Watson </a:t>
            </a:r>
            <a:r>
              <a:rPr lang="en-US" sz="1600" dirty="0" err="1"/>
              <a:t>IoT</a:t>
            </a:r>
            <a:r>
              <a:rPr lang="en-US" sz="1600" dirty="0"/>
              <a:t> platform support enables easy integration and extension</a:t>
            </a:r>
          </a:p>
          <a:p>
            <a:pPr lvl="0"/>
            <a:endParaRPr lang="en-US" sz="1200" dirty="0"/>
          </a:p>
          <a:p>
            <a:pPr marL="0" indent="0">
              <a:buNone/>
            </a:pPr>
            <a:endParaRPr lang="en-US" altLang="en-US" sz="1200" dirty="0"/>
          </a:p>
        </p:txBody>
      </p:sp>
      <p:pic>
        <p:nvPicPr>
          <p:cNvPr id="74" name="Picture 73"/>
          <p:cNvPicPr>
            <a:picLocks noChangeAspect="1"/>
          </p:cNvPicPr>
          <p:nvPr/>
        </p:nvPicPr>
        <p:blipFill>
          <a:blip r:embed="rId3"/>
          <a:stretch>
            <a:fillRect/>
          </a:stretch>
        </p:blipFill>
        <p:spPr>
          <a:xfrm>
            <a:off x="369888" y="3394078"/>
            <a:ext cx="4383657" cy="2660716"/>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09C462BE-E088-4924-9295-A1AAAADE21C9}"/>
              </a:ext>
            </a:extLst>
          </p:cNvPr>
          <p:cNvPicPr>
            <a:picLocks noChangeAspect="1"/>
          </p:cNvPicPr>
          <p:nvPr/>
        </p:nvPicPr>
        <p:blipFill>
          <a:blip r:embed="rId4"/>
          <a:stretch>
            <a:fillRect/>
          </a:stretch>
        </p:blipFill>
        <p:spPr>
          <a:xfrm>
            <a:off x="4978400" y="3385860"/>
            <a:ext cx="4052888" cy="2703855"/>
          </a:xfrm>
          <a:prstGeom prst="rect">
            <a:avLst/>
          </a:prstGeom>
        </p:spPr>
      </p:pic>
      <p:sp>
        <p:nvSpPr>
          <p:cNvPr id="8" name="TextBox 7">
            <a:extLst>
              <a:ext uri="{FF2B5EF4-FFF2-40B4-BE49-F238E27FC236}">
                <a16:creationId xmlns:a16="http://schemas.microsoft.com/office/drawing/2014/main" id="{B4B22EBF-2456-41EE-AB02-B90247BA8816}"/>
              </a:ext>
            </a:extLst>
          </p:cNvPr>
          <p:cNvSpPr txBox="1"/>
          <p:nvPr/>
        </p:nvSpPr>
        <p:spPr>
          <a:xfrm>
            <a:off x="1186179" y="3038065"/>
            <a:ext cx="2751074" cy="400110"/>
          </a:xfrm>
          <a:prstGeom prst="rect">
            <a:avLst/>
          </a:prstGeom>
          <a:noFill/>
        </p:spPr>
        <p:txBody>
          <a:bodyPr wrap="none" rtlCol="0">
            <a:spAutoFit/>
          </a:bodyPr>
          <a:lstStyle/>
          <a:p>
            <a:r>
              <a:rPr lang="en-US" sz="2000" dirty="0"/>
              <a:t>Continuous Monitoring</a:t>
            </a:r>
          </a:p>
        </p:txBody>
      </p:sp>
      <p:sp>
        <p:nvSpPr>
          <p:cNvPr id="10" name="TextBox 9">
            <a:extLst>
              <a:ext uri="{FF2B5EF4-FFF2-40B4-BE49-F238E27FC236}">
                <a16:creationId xmlns:a16="http://schemas.microsoft.com/office/drawing/2014/main" id="{C7A11A97-D336-4973-AB38-0FF4117EC5FB}"/>
              </a:ext>
            </a:extLst>
          </p:cNvPr>
          <p:cNvSpPr txBox="1"/>
          <p:nvPr/>
        </p:nvSpPr>
        <p:spPr>
          <a:xfrm>
            <a:off x="5794692" y="3038065"/>
            <a:ext cx="2251194" cy="400110"/>
          </a:xfrm>
          <a:prstGeom prst="rect">
            <a:avLst/>
          </a:prstGeom>
          <a:noFill/>
        </p:spPr>
        <p:txBody>
          <a:bodyPr wrap="none" rtlCol="0">
            <a:spAutoFit/>
          </a:bodyPr>
          <a:lstStyle/>
          <a:p>
            <a:r>
              <a:rPr lang="en-US" sz="2000" dirty="0"/>
              <a:t>Quality Assurance</a:t>
            </a:r>
          </a:p>
        </p:txBody>
      </p:sp>
    </p:spTree>
    <p:extLst>
      <p:ext uri="{BB962C8B-B14F-4D97-AF65-F5344CB8AC3E}">
        <p14:creationId xmlns:p14="http://schemas.microsoft.com/office/powerpoint/2010/main" val="10821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7E52-6C29-417D-82B1-73A32D174C36}"/>
              </a:ext>
            </a:extLst>
          </p:cNvPr>
          <p:cNvSpPr>
            <a:spLocks noGrp="1"/>
          </p:cNvSpPr>
          <p:nvPr>
            <p:ph type="title"/>
          </p:nvPr>
        </p:nvSpPr>
        <p:spPr/>
        <p:txBody>
          <a:bodyPr/>
          <a:lstStyle/>
          <a:p>
            <a:r>
              <a:rPr kumimoji="0" lang="en-US" b="1" i="0" strike="noStrike" kern="1200" cap="none" spc="0" normalizeH="0" baseline="0" noProof="0" dirty="0">
                <a:ln>
                  <a:noFill/>
                </a:ln>
                <a:solidFill>
                  <a:srgbClr val="7889FB"/>
                </a:solidFill>
                <a:effectLst/>
                <a:uLnTx/>
                <a:uFillTx/>
                <a:latin typeface="Arial" panose="020B0604020202020204" pitchFamily="34" charset="0"/>
                <a:ea typeface="MS PGothic" panose="020B0600070205080204" pitchFamily="34" charset="-128"/>
                <a:cs typeface="Arial"/>
              </a:rPr>
              <a:t>Other Potential Use Cases</a:t>
            </a:r>
            <a:endParaRPr lang="en-US" dirty="0"/>
          </a:p>
        </p:txBody>
      </p:sp>
      <p:sp>
        <p:nvSpPr>
          <p:cNvPr id="5" name="Content Placeholder 4">
            <a:extLst>
              <a:ext uri="{FF2B5EF4-FFF2-40B4-BE49-F238E27FC236}">
                <a16:creationId xmlns:a16="http://schemas.microsoft.com/office/drawing/2014/main" id="{F146EF5A-E90D-4FE0-A051-CE301B128EF2}"/>
              </a:ext>
            </a:extLst>
          </p:cNvPr>
          <p:cNvSpPr>
            <a:spLocks noGrp="1"/>
          </p:cNvSpPr>
          <p:nvPr>
            <p:ph idx="1"/>
          </p:nvPr>
        </p:nvSpPr>
        <p:spPr/>
        <p:txBody>
          <a:bodyPr/>
          <a:lstStyle/>
          <a:p>
            <a:pPr defTabSz="342900">
              <a:lnSpc>
                <a:spcPct val="150000"/>
              </a:lnSpc>
              <a:spcBef>
                <a:spcPct val="0"/>
              </a:spcBef>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Manufacturing: detecting welding defects acoustically</a:t>
            </a:r>
          </a:p>
          <a:p>
            <a:pPr defTabSz="342900">
              <a:lnSpc>
                <a:spcPct val="150000"/>
              </a:lnSpc>
              <a:spcBef>
                <a:spcPct val="0"/>
              </a:spcBef>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Manufacturing: electrical connecters properly connected via click sound</a:t>
            </a:r>
          </a:p>
          <a:p>
            <a:pPr defTabSz="342900">
              <a:lnSpc>
                <a:spcPct val="150000"/>
              </a:lnSpc>
              <a:spcBef>
                <a:spcPct val="0"/>
              </a:spcBef>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Quality: Detecting and isolating sounds post assembly (cars, appliances,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a:rPr>
              <a:t>etc</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a:t>
            </a:r>
            <a:endParaRPr lang="en-US" sz="2000" kern="1200" dirty="0">
              <a:solidFill>
                <a:srgbClr val="000000"/>
              </a:solidFill>
              <a:latin typeface="Arial" panose="020B0604020202020204" pitchFamily="34" charset="0"/>
              <a:ea typeface="MS PGothic" panose="020B0600070205080204" pitchFamily="34" charset="-128"/>
              <a:cs typeface="Arial"/>
            </a:endParaRPr>
          </a:p>
          <a:p>
            <a:pPr defTabSz="342900">
              <a:lnSpc>
                <a:spcPct val="150000"/>
              </a:lnSpc>
              <a:spcBef>
                <a:spcPct val="0"/>
              </a:spcBef>
              <a:spcAft>
                <a:spcPct val="0"/>
              </a:spcAft>
              <a:buClrTx/>
              <a:defRPr/>
            </a:pPr>
            <a:r>
              <a:rPr lang="en-US" sz="1800" b="0" kern="1200" dirty="0">
                <a:solidFill>
                  <a:srgbClr val="000000"/>
                </a:solidFill>
                <a:latin typeface="Arial" panose="020B0604020202020204" pitchFamily="34" charset="0"/>
                <a:ea typeface="MS PGothic" panose="020B0600070205080204" pitchFamily="34" charset="-128"/>
                <a:cs typeface="Arial"/>
              </a:rPr>
              <a:t>Operation : detecting engine anomalies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defTabSz="342900">
              <a:lnSpc>
                <a:spcPct val="150000"/>
              </a:lnSpc>
              <a:spcBef>
                <a:spcPct val="0"/>
              </a:spcBef>
              <a:spcAft>
                <a:spcPct val="0"/>
              </a:spcAft>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Human : detecting different coughs for COPD clients</a:t>
            </a:r>
          </a:p>
          <a:p>
            <a:pPr defTabSz="342900">
              <a:lnSpc>
                <a:spcPct val="150000"/>
              </a:lnSpc>
              <a:spcBef>
                <a:spcPct val="0"/>
              </a:spcBef>
              <a:spcAft>
                <a:spcPct val="0"/>
              </a:spcAft>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Poultry: </a:t>
            </a:r>
            <a:r>
              <a:rPr lang="en-US" sz="1800" b="0" kern="1200" dirty="0">
                <a:solidFill>
                  <a:srgbClr val="000000"/>
                </a:solidFill>
                <a:latin typeface="Arial" panose="020B0604020202020204" pitchFamily="34" charset="0"/>
                <a:ea typeface="MS PGothic" panose="020B0600070205080204" pitchFamily="34" charset="-128"/>
                <a:cs typeface="Arial"/>
              </a:rPr>
              <a:t>early identification of</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 illness in chicken pens</a:t>
            </a:r>
          </a:p>
          <a:p>
            <a:pPr defTabSz="342900">
              <a:lnSpc>
                <a:spcPct val="150000"/>
              </a:lnSpc>
              <a:spcBef>
                <a:spcPct val="0"/>
              </a:spcBef>
              <a:spcAft>
                <a:spcPct val="0"/>
              </a:spcAft>
              <a:buClrTx/>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Whales : Mayflower crossing detecting whale songs</a:t>
            </a:r>
          </a:p>
          <a:p>
            <a:pPr defTabSz="342900">
              <a:lnSpc>
                <a:spcPct val="150000"/>
              </a:lnSpc>
              <a:spcBef>
                <a:spcPct val="0"/>
              </a:spcBef>
              <a:spcAft>
                <a:spcPct val="0"/>
              </a:spcAft>
              <a:buClrTx/>
              <a:defRPr/>
            </a:pPr>
            <a:r>
              <a:rPr lang="en-US" sz="1800" b="0" kern="1200" dirty="0">
                <a:solidFill>
                  <a:srgbClr val="000000"/>
                </a:solidFill>
                <a:latin typeface="Arial" panose="020B0604020202020204" pitchFamily="34" charset="0"/>
                <a:ea typeface="MS PGothic" panose="020B0600070205080204" pitchFamily="34" charset="-128"/>
                <a:cs typeface="Arial"/>
              </a:rPr>
              <a:t>Bees : detecting health of the hive</a:t>
            </a:r>
          </a:p>
          <a:p>
            <a:pPr marL="0" indent="0" defTabSz="342900">
              <a:lnSpc>
                <a:spcPct val="150000"/>
              </a:lnSpc>
              <a:spcBef>
                <a:spcPct val="0"/>
              </a:spcBef>
              <a:spcAft>
                <a:spcPct val="0"/>
              </a:spcAft>
              <a:buClr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defTabSz="342900">
              <a:lnSpc>
                <a:spcPct val="150000"/>
              </a:lnSpc>
              <a:spcBef>
                <a:spcPct val="0"/>
              </a:spcBef>
              <a:spcAft>
                <a:spcPct val="0"/>
              </a:spcAft>
              <a:buClrTx/>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a:lnSpc>
                <a:spcPct val="150000"/>
              </a:lnSpc>
            </a:pPr>
            <a:endParaRPr lang="en-US" sz="1050" dirty="0"/>
          </a:p>
        </p:txBody>
      </p:sp>
    </p:spTree>
    <p:extLst>
      <p:ext uri="{BB962C8B-B14F-4D97-AF65-F5344CB8AC3E}">
        <p14:creationId xmlns:p14="http://schemas.microsoft.com/office/powerpoint/2010/main" val="348150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A circuit board&#10;&#10;Description automatically generated">
            <a:extLst>
              <a:ext uri="{FF2B5EF4-FFF2-40B4-BE49-F238E27FC236}">
                <a16:creationId xmlns:a16="http://schemas.microsoft.com/office/drawing/2014/main" id="{94222BA5-D1EA-4F66-87C9-28D3272199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7477" y="2554316"/>
            <a:ext cx="716740" cy="523220"/>
          </a:xfrm>
          <a:prstGeom prst="rect">
            <a:avLst/>
          </a:prstGeom>
        </p:spPr>
      </p:pic>
      <p:sp>
        <p:nvSpPr>
          <p:cNvPr id="2" name="Title 1"/>
          <p:cNvSpPr>
            <a:spLocks noGrp="1"/>
          </p:cNvSpPr>
          <p:nvPr>
            <p:ph type="title"/>
          </p:nvPr>
        </p:nvSpPr>
        <p:spPr/>
        <p:txBody>
          <a:bodyPr/>
          <a:lstStyle/>
          <a:p>
            <a:r>
              <a:rPr lang="en-US" dirty="0"/>
              <a:t>System Overview</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82812" y="1510191"/>
            <a:ext cx="4785651" cy="2722389"/>
          </a:xfr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160" y="2629526"/>
            <a:ext cx="787944" cy="968783"/>
          </a:xfrm>
          <a:prstGeom prst="rect">
            <a:avLst/>
          </a:prstGeom>
        </p:spPr>
      </p:pic>
      <p:sp>
        <p:nvSpPr>
          <p:cNvPr id="12" name="TextBox 11"/>
          <p:cNvSpPr txBox="1"/>
          <p:nvPr/>
        </p:nvSpPr>
        <p:spPr>
          <a:xfrm>
            <a:off x="6660816" y="2057767"/>
            <a:ext cx="1555910" cy="523220"/>
          </a:xfrm>
          <a:prstGeom prst="rect">
            <a:avLst/>
          </a:prstGeom>
          <a:noFill/>
        </p:spPr>
        <p:txBody>
          <a:bodyPr wrap="square" rtlCol="0">
            <a:spAutoFit/>
          </a:bodyPr>
          <a:lstStyle/>
          <a:p>
            <a:pPr algn="ctr"/>
            <a:r>
              <a:rPr lang="en-US" dirty="0">
                <a:solidFill>
                  <a:schemeClr val="bg1">
                    <a:lumMod val="65000"/>
                  </a:schemeClr>
                </a:solidFill>
              </a:rPr>
              <a:t>MQTT Broker</a:t>
            </a:r>
            <a:br>
              <a:rPr lang="en-US" dirty="0">
                <a:solidFill>
                  <a:schemeClr val="bg1">
                    <a:lumMod val="65000"/>
                  </a:schemeClr>
                </a:solidFill>
              </a:rPr>
            </a:br>
            <a:r>
              <a:rPr lang="en-US" dirty="0">
                <a:solidFill>
                  <a:schemeClr val="bg1">
                    <a:lumMod val="65000"/>
                  </a:schemeClr>
                </a:solidFill>
              </a:rPr>
              <a:t>(Watson IOT)</a:t>
            </a:r>
          </a:p>
        </p:txBody>
      </p:sp>
      <p:sp>
        <p:nvSpPr>
          <p:cNvPr id="13" name="TextBox 12"/>
          <p:cNvSpPr txBox="1"/>
          <p:nvPr/>
        </p:nvSpPr>
        <p:spPr>
          <a:xfrm>
            <a:off x="5552585" y="3486608"/>
            <a:ext cx="1306611" cy="523220"/>
          </a:xfrm>
          <a:prstGeom prst="rect">
            <a:avLst/>
          </a:prstGeom>
          <a:noFill/>
        </p:spPr>
        <p:txBody>
          <a:bodyPr wrap="square" rtlCol="0">
            <a:spAutoFit/>
          </a:bodyPr>
          <a:lstStyle/>
          <a:p>
            <a:pPr algn="ctr"/>
            <a:r>
              <a:rPr lang="en-US" dirty="0">
                <a:solidFill>
                  <a:schemeClr val="accent5">
                    <a:lumMod val="50000"/>
                  </a:schemeClr>
                </a:solidFill>
              </a:rPr>
              <a:t>Data/Model</a:t>
            </a:r>
          </a:p>
          <a:p>
            <a:pPr algn="ctr"/>
            <a:r>
              <a:rPr lang="en-US" dirty="0">
                <a:solidFill>
                  <a:schemeClr val="accent5">
                    <a:lumMod val="50000"/>
                  </a:schemeClr>
                </a:solidFill>
              </a:rPr>
              <a:t>Storage</a:t>
            </a:r>
          </a:p>
        </p:txBody>
      </p:sp>
      <p:sp>
        <p:nvSpPr>
          <p:cNvPr id="14" name="TextBox 13"/>
          <p:cNvSpPr txBox="1"/>
          <p:nvPr/>
        </p:nvSpPr>
        <p:spPr>
          <a:xfrm>
            <a:off x="6609294" y="1213732"/>
            <a:ext cx="787395" cy="369332"/>
          </a:xfrm>
          <a:prstGeom prst="rect">
            <a:avLst/>
          </a:prstGeom>
          <a:noFill/>
        </p:spPr>
        <p:txBody>
          <a:bodyPr wrap="none" rtlCol="0">
            <a:spAutoFit/>
          </a:bodyPr>
          <a:lstStyle/>
          <a:p>
            <a:pPr algn="ctr"/>
            <a:r>
              <a:rPr lang="en-US" sz="1800" dirty="0"/>
              <a:t>Cloud</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474" y="3893081"/>
            <a:ext cx="2049253" cy="1524132"/>
          </a:xfrm>
          <a:prstGeom prst="rect">
            <a:avLst/>
          </a:prstGeom>
        </p:spPr>
      </p:pic>
      <p:sp>
        <p:nvSpPr>
          <p:cNvPr id="17" name="TextBox 16"/>
          <p:cNvSpPr txBox="1"/>
          <p:nvPr/>
        </p:nvSpPr>
        <p:spPr>
          <a:xfrm>
            <a:off x="1361906" y="1209754"/>
            <a:ext cx="954107" cy="646331"/>
          </a:xfrm>
          <a:prstGeom prst="rect">
            <a:avLst/>
          </a:prstGeom>
          <a:noFill/>
        </p:spPr>
        <p:txBody>
          <a:bodyPr wrap="none" rtlCol="0">
            <a:spAutoFit/>
          </a:bodyPr>
          <a:lstStyle/>
          <a:p>
            <a:pPr algn="ctr"/>
            <a:r>
              <a:rPr lang="en-US" sz="1800" dirty="0"/>
              <a:t>On Site</a:t>
            </a:r>
          </a:p>
          <a:p>
            <a:pPr algn="ctr"/>
            <a:endParaRPr lang="en-US" sz="1800" dirty="0"/>
          </a:p>
        </p:txBody>
      </p:sp>
      <p:cxnSp>
        <p:nvCxnSpPr>
          <p:cNvPr id="19" name="Straight Connector 18"/>
          <p:cNvCxnSpPr/>
          <p:nvPr/>
        </p:nvCxnSpPr>
        <p:spPr>
          <a:xfrm>
            <a:off x="1117600" y="1535092"/>
            <a:ext cx="144272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81633" y="1535092"/>
            <a:ext cx="144272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237434" y="3285682"/>
            <a:ext cx="559343" cy="401850"/>
          </a:xfrm>
          <a:prstGeom prst="rect">
            <a:avLst/>
          </a:prstGeom>
        </p:spPr>
      </p:pic>
      <p:sp>
        <p:nvSpPr>
          <p:cNvPr id="26" name="TextBox 25"/>
          <p:cNvSpPr txBox="1"/>
          <p:nvPr/>
        </p:nvSpPr>
        <p:spPr>
          <a:xfrm>
            <a:off x="2221015" y="1856085"/>
            <a:ext cx="1527982" cy="261610"/>
          </a:xfrm>
          <a:prstGeom prst="rect">
            <a:avLst/>
          </a:prstGeom>
          <a:noFill/>
        </p:spPr>
        <p:txBody>
          <a:bodyPr wrap="none" rtlCol="0">
            <a:spAutoFit/>
          </a:bodyPr>
          <a:lstStyle/>
          <a:p>
            <a:r>
              <a:rPr lang="en-US" sz="1100" dirty="0"/>
              <a:t>Classification Results</a:t>
            </a:r>
          </a:p>
        </p:txBody>
      </p:sp>
      <p:sp>
        <p:nvSpPr>
          <p:cNvPr id="27" name="TextBox 26"/>
          <p:cNvSpPr txBox="1"/>
          <p:nvPr/>
        </p:nvSpPr>
        <p:spPr>
          <a:xfrm>
            <a:off x="2474064" y="2923242"/>
            <a:ext cx="1441420" cy="261610"/>
          </a:xfrm>
          <a:prstGeom prst="rect">
            <a:avLst/>
          </a:prstGeom>
          <a:noFill/>
        </p:spPr>
        <p:txBody>
          <a:bodyPr wrap="none" rtlCol="0">
            <a:spAutoFit/>
          </a:bodyPr>
          <a:lstStyle/>
          <a:p>
            <a:r>
              <a:rPr lang="en-US" sz="1100" dirty="0"/>
              <a:t>Classification Model</a:t>
            </a:r>
          </a:p>
        </p:txBody>
      </p:sp>
      <p:sp>
        <p:nvSpPr>
          <p:cNvPr id="33" name="TextBox 32"/>
          <p:cNvSpPr txBox="1"/>
          <p:nvPr/>
        </p:nvSpPr>
        <p:spPr>
          <a:xfrm>
            <a:off x="518451" y="2665076"/>
            <a:ext cx="736021" cy="430887"/>
          </a:xfrm>
          <a:prstGeom prst="rect">
            <a:avLst/>
          </a:prstGeom>
          <a:noFill/>
        </p:spPr>
        <p:txBody>
          <a:bodyPr wrap="square" rtlCol="0">
            <a:spAutoFit/>
          </a:bodyPr>
          <a:lstStyle/>
          <a:p>
            <a:r>
              <a:rPr lang="en-US" sz="1100" dirty="0"/>
              <a:t>Capture/ Classify</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679280" y="4461558"/>
            <a:ext cx="1123440" cy="1035953"/>
          </a:xfrm>
          <a:prstGeom prst="rect">
            <a:avLst/>
          </a:prstGeom>
        </p:spPr>
      </p:pic>
      <p:sp>
        <p:nvSpPr>
          <p:cNvPr id="45" name="TextBox 44"/>
          <p:cNvSpPr txBox="1"/>
          <p:nvPr/>
        </p:nvSpPr>
        <p:spPr>
          <a:xfrm>
            <a:off x="3430521" y="3952347"/>
            <a:ext cx="1620958" cy="646331"/>
          </a:xfrm>
          <a:prstGeom prst="rect">
            <a:avLst/>
          </a:prstGeom>
          <a:noFill/>
        </p:spPr>
        <p:txBody>
          <a:bodyPr wrap="none" rtlCol="0">
            <a:spAutoFit/>
          </a:bodyPr>
          <a:lstStyle/>
          <a:p>
            <a:pPr algn="ctr"/>
            <a:r>
              <a:rPr lang="en-US" sz="1800" dirty="0"/>
              <a:t>SME Location</a:t>
            </a:r>
          </a:p>
          <a:p>
            <a:pPr algn="ctr"/>
            <a:endParaRPr lang="en-US" sz="1800" dirty="0"/>
          </a:p>
        </p:txBody>
      </p:sp>
      <p:cxnSp>
        <p:nvCxnSpPr>
          <p:cNvPr id="46" name="Straight Connector 45"/>
          <p:cNvCxnSpPr/>
          <p:nvPr/>
        </p:nvCxnSpPr>
        <p:spPr>
          <a:xfrm>
            <a:off x="3415672" y="4297396"/>
            <a:ext cx="1553963"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41" idx="1"/>
            <a:endCxn id="11" idx="2"/>
          </p:cNvCxnSpPr>
          <p:nvPr/>
        </p:nvCxnSpPr>
        <p:spPr>
          <a:xfrm flipV="1">
            <a:off x="4802720" y="3598309"/>
            <a:ext cx="777412" cy="13812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230156" y="5403563"/>
            <a:ext cx="2021707" cy="261610"/>
          </a:xfrm>
          <a:prstGeom prst="rect">
            <a:avLst/>
          </a:prstGeom>
          <a:noFill/>
        </p:spPr>
        <p:txBody>
          <a:bodyPr wrap="none" rtlCol="0">
            <a:spAutoFit/>
          </a:bodyPr>
          <a:lstStyle/>
          <a:p>
            <a:pPr algn="ctr"/>
            <a:r>
              <a:rPr lang="en-US" sz="1100" dirty="0"/>
              <a:t>Workbench Labeling/Training</a:t>
            </a:r>
          </a:p>
        </p:txBody>
      </p:sp>
      <p:cxnSp>
        <p:nvCxnSpPr>
          <p:cNvPr id="52" name="Elbow Connector 51"/>
          <p:cNvCxnSpPr>
            <a:endCxn id="28" idx="2"/>
          </p:cNvCxnSpPr>
          <p:nvPr/>
        </p:nvCxnSpPr>
        <p:spPr>
          <a:xfrm flipV="1">
            <a:off x="4802720" y="3652888"/>
            <a:ext cx="2613744" cy="1710786"/>
          </a:xfrm>
          <a:prstGeom prst="bentConnector2">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48698" y="5039578"/>
            <a:ext cx="883575" cy="261610"/>
          </a:xfrm>
          <a:prstGeom prst="rect">
            <a:avLst/>
          </a:prstGeom>
          <a:noFill/>
        </p:spPr>
        <p:txBody>
          <a:bodyPr wrap="none" rtlCol="0">
            <a:spAutoFit/>
          </a:bodyPr>
          <a:lstStyle/>
          <a:p>
            <a:pPr algn="ctr"/>
            <a:r>
              <a:rPr lang="en-US" sz="1100" dirty="0"/>
              <a:t>Notification</a:t>
            </a:r>
          </a:p>
        </p:txBody>
      </p:sp>
      <p:pic>
        <p:nvPicPr>
          <p:cNvPr id="28" name="Picture 27"/>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6972357" y="2560822"/>
            <a:ext cx="888214" cy="1092066"/>
          </a:xfrm>
          <a:prstGeom prst="rect">
            <a:avLst/>
          </a:prstGeom>
        </p:spPr>
      </p:pic>
      <p:cxnSp>
        <p:nvCxnSpPr>
          <p:cNvPr id="10" name="Straight Arrow Connector 9"/>
          <p:cNvCxnSpPr>
            <a:cxnSpLocks/>
          </p:cNvCxnSpPr>
          <p:nvPr/>
        </p:nvCxnSpPr>
        <p:spPr>
          <a:xfrm>
            <a:off x="1862657" y="2629526"/>
            <a:ext cx="3506519" cy="15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1944757" y="2955636"/>
            <a:ext cx="3241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87529" y="2161733"/>
            <a:ext cx="1233938" cy="523220"/>
          </a:xfrm>
          <a:prstGeom prst="rect">
            <a:avLst/>
          </a:prstGeom>
          <a:noFill/>
        </p:spPr>
        <p:txBody>
          <a:bodyPr wrap="square" rtlCol="0">
            <a:spAutoFit/>
          </a:bodyPr>
          <a:lstStyle/>
          <a:p>
            <a:pPr algn="ctr"/>
            <a:r>
              <a:rPr lang="en-US" dirty="0">
                <a:solidFill>
                  <a:schemeClr val="accent5">
                    <a:lumMod val="50000"/>
                  </a:schemeClr>
                </a:solidFill>
              </a:rPr>
              <a:t>Workbench</a:t>
            </a:r>
            <a:br>
              <a:rPr lang="en-US" dirty="0">
                <a:solidFill>
                  <a:schemeClr val="accent5">
                    <a:lumMod val="50000"/>
                  </a:schemeClr>
                </a:solidFill>
              </a:rPr>
            </a:br>
            <a:r>
              <a:rPr lang="en-US" dirty="0">
                <a:solidFill>
                  <a:schemeClr val="accent5">
                    <a:lumMod val="50000"/>
                  </a:schemeClr>
                </a:solidFill>
              </a:rPr>
              <a:t>+ API Server</a:t>
            </a:r>
          </a:p>
        </p:txBody>
      </p:sp>
      <p:cxnSp>
        <p:nvCxnSpPr>
          <p:cNvPr id="38" name="Elbow Connector 37"/>
          <p:cNvCxnSpPr>
            <a:cxnSpLocks/>
            <a:stCxn id="51" idx="0"/>
            <a:endCxn id="28" idx="1"/>
          </p:cNvCxnSpPr>
          <p:nvPr/>
        </p:nvCxnSpPr>
        <p:spPr>
          <a:xfrm rot="16200000" flipH="1">
            <a:off x="4077832" y="212330"/>
            <a:ext cx="552539" cy="5236510"/>
          </a:xfrm>
          <a:prstGeom prst="bentConnector4">
            <a:avLst>
              <a:gd name="adj1" fmla="val -87772"/>
              <a:gd name="adj2" fmla="val 9454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12469" y="5295305"/>
            <a:ext cx="1524776" cy="261610"/>
          </a:xfrm>
          <a:prstGeom prst="rect">
            <a:avLst/>
          </a:prstGeom>
          <a:noFill/>
        </p:spPr>
        <p:txBody>
          <a:bodyPr wrap="none" rtlCol="0">
            <a:spAutoFit/>
          </a:bodyPr>
          <a:lstStyle/>
          <a:p>
            <a:pPr algn="ctr"/>
            <a:r>
              <a:rPr lang="en-US" sz="1100" dirty="0"/>
              <a:t>Monitored Equipment</a:t>
            </a:r>
          </a:p>
        </p:txBody>
      </p:sp>
      <p:pic>
        <p:nvPicPr>
          <p:cNvPr id="65" name="Picture 64"/>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7880036" y="4372651"/>
            <a:ext cx="888214" cy="1092066"/>
          </a:xfrm>
          <a:prstGeom prst="rect">
            <a:avLst/>
          </a:prstGeom>
        </p:spPr>
      </p:pic>
      <p:sp>
        <p:nvSpPr>
          <p:cNvPr id="66" name="TextBox 65"/>
          <p:cNvSpPr txBox="1"/>
          <p:nvPr/>
        </p:nvSpPr>
        <p:spPr>
          <a:xfrm>
            <a:off x="7504688" y="3892409"/>
            <a:ext cx="1555910" cy="523220"/>
          </a:xfrm>
          <a:prstGeom prst="rect">
            <a:avLst/>
          </a:prstGeom>
          <a:noFill/>
        </p:spPr>
        <p:txBody>
          <a:bodyPr wrap="square" rtlCol="0">
            <a:spAutoFit/>
          </a:bodyPr>
          <a:lstStyle/>
          <a:p>
            <a:pPr algn="ctr"/>
            <a:r>
              <a:rPr lang="en-US" dirty="0">
                <a:solidFill>
                  <a:schemeClr val="bg1">
                    <a:lumMod val="65000"/>
                  </a:schemeClr>
                </a:solidFill>
              </a:rPr>
              <a:t>3</a:t>
            </a:r>
            <a:r>
              <a:rPr lang="en-US" baseline="30000" dirty="0">
                <a:solidFill>
                  <a:schemeClr val="bg1">
                    <a:lumMod val="65000"/>
                  </a:schemeClr>
                </a:solidFill>
              </a:rPr>
              <a:t>rd</a:t>
            </a:r>
            <a:r>
              <a:rPr lang="en-US" dirty="0">
                <a:solidFill>
                  <a:schemeClr val="bg1">
                    <a:lumMod val="65000"/>
                  </a:schemeClr>
                </a:solidFill>
              </a:rPr>
              <a:t> Party Application</a:t>
            </a:r>
          </a:p>
        </p:txBody>
      </p:sp>
      <p:cxnSp>
        <p:nvCxnSpPr>
          <p:cNvPr id="68" name="Elbow Connector 67"/>
          <p:cNvCxnSpPr>
            <a:endCxn id="65" idx="1"/>
          </p:cNvCxnSpPr>
          <p:nvPr/>
        </p:nvCxnSpPr>
        <p:spPr>
          <a:xfrm rot="16200000" flipH="1">
            <a:off x="6981168" y="4019816"/>
            <a:ext cx="1334164" cy="46357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2D645C-1861-486F-B38C-D7669E58C036}"/>
              </a:ext>
            </a:extLst>
          </p:cNvPr>
          <p:cNvSpPr txBox="1"/>
          <p:nvPr/>
        </p:nvSpPr>
        <p:spPr>
          <a:xfrm>
            <a:off x="2318003" y="2374762"/>
            <a:ext cx="1697901" cy="261610"/>
          </a:xfrm>
          <a:prstGeom prst="rect">
            <a:avLst/>
          </a:prstGeom>
          <a:noFill/>
        </p:spPr>
        <p:txBody>
          <a:bodyPr wrap="none" rtlCol="0">
            <a:spAutoFit/>
          </a:bodyPr>
          <a:lstStyle/>
          <a:p>
            <a:r>
              <a:rPr lang="en-US" sz="1100" dirty="0"/>
              <a:t>Training/monitored Data</a:t>
            </a:r>
          </a:p>
        </p:txBody>
      </p:sp>
      <p:sp>
        <p:nvSpPr>
          <p:cNvPr id="39" name="TextBox 38">
            <a:extLst>
              <a:ext uri="{FF2B5EF4-FFF2-40B4-BE49-F238E27FC236}">
                <a16:creationId xmlns:a16="http://schemas.microsoft.com/office/drawing/2014/main" id="{96D695BA-F9CD-4F0F-82B0-5DA61B7F7D05}"/>
              </a:ext>
            </a:extLst>
          </p:cNvPr>
          <p:cNvSpPr txBox="1"/>
          <p:nvPr/>
        </p:nvSpPr>
        <p:spPr>
          <a:xfrm>
            <a:off x="1944757" y="3449678"/>
            <a:ext cx="742511" cy="430887"/>
          </a:xfrm>
          <a:prstGeom prst="rect">
            <a:avLst/>
          </a:prstGeom>
          <a:noFill/>
        </p:spPr>
        <p:txBody>
          <a:bodyPr wrap="none" rtlCol="0">
            <a:spAutoFit/>
          </a:bodyPr>
          <a:lstStyle/>
          <a:p>
            <a:pPr algn="ctr"/>
            <a:r>
              <a:rPr lang="en-US" sz="1100" dirty="0"/>
              <a:t>Sound/</a:t>
            </a:r>
            <a:br>
              <a:rPr lang="en-US" sz="1100" dirty="0"/>
            </a:br>
            <a:r>
              <a:rPr lang="en-US" sz="1100" dirty="0"/>
              <a:t>Vibration</a:t>
            </a:r>
          </a:p>
        </p:txBody>
      </p:sp>
      <p:sp>
        <p:nvSpPr>
          <p:cNvPr id="40" name="TextBox 39">
            <a:extLst>
              <a:ext uri="{FF2B5EF4-FFF2-40B4-BE49-F238E27FC236}">
                <a16:creationId xmlns:a16="http://schemas.microsoft.com/office/drawing/2014/main" id="{3026D8E1-6B0F-425E-B16E-BEFE3619E362}"/>
              </a:ext>
            </a:extLst>
          </p:cNvPr>
          <p:cNvSpPr txBox="1"/>
          <p:nvPr/>
        </p:nvSpPr>
        <p:spPr>
          <a:xfrm>
            <a:off x="863116" y="2305575"/>
            <a:ext cx="904594" cy="307777"/>
          </a:xfrm>
          <a:prstGeom prst="rect">
            <a:avLst/>
          </a:prstGeom>
          <a:noFill/>
        </p:spPr>
        <p:txBody>
          <a:bodyPr wrap="square" rtlCol="0">
            <a:spAutoFit/>
          </a:bodyPr>
          <a:lstStyle/>
          <a:p>
            <a:r>
              <a:rPr lang="en-US" dirty="0">
                <a:solidFill>
                  <a:schemeClr val="accent5">
                    <a:lumMod val="50000"/>
                  </a:schemeClr>
                </a:solidFill>
              </a:rPr>
              <a:t>Gateway</a:t>
            </a:r>
          </a:p>
        </p:txBody>
      </p:sp>
      <p:pic>
        <p:nvPicPr>
          <p:cNvPr id="53" name="Picture 52">
            <a:extLst>
              <a:ext uri="{FF2B5EF4-FFF2-40B4-BE49-F238E27FC236}">
                <a16:creationId xmlns:a16="http://schemas.microsoft.com/office/drawing/2014/main" id="{60EA9A14-5230-4685-85FA-7A88C046C1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450634" y="3267335"/>
            <a:ext cx="559343" cy="401850"/>
          </a:xfrm>
          <a:prstGeom prst="rect">
            <a:avLst/>
          </a:prstGeom>
        </p:spPr>
      </p:pic>
      <p:pic>
        <p:nvPicPr>
          <p:cNvPr id="54" name="Picture 53">
            <a:extLst>
              <a:ext uri="{FF2B5EF4-FFF2-40B4-BE49-F238E27FC236}">
                <a16:creationId xmlns:a16="http://schemas.microsoft.com/office/drawing/2014/main" id="{E7CB33D0-5505-421B-847C-308446BC8B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652996" y="3267334"/>
            <a:ext cx="559343" cy="401850"/>
          </a:xfrm>
          <a:prstGeom prst="rect">
            <a:avLst/>
          </a:prstGeom>
        </p:spPr>
      </p:pic>
      <p:cxnSp>
        <p:nvCxnSpPr>
          <p:cNvPr id="67" name="Curved Connector 31">
            <a:extLst>
              <a:ext uri="{FF2B5EF4-FFF2-40B4-BE49-F238E27FC236}">
                <a16:creationId xmlns:a16="http://schemas.microsoft.com/office/drawing/2014/main" id="{5866B5F7-B4B2-4B02-AE78-42BE58CB5665}"/>
              </a:ext>
            </a:extLst>
          </p:cNvPr>
          <p:cNvCxnSpPr>
            <a:cxnSpLocks/>
          </p:cNvCxnSpPr>
          <p:nvPr/>
        </p:nvCxnSpPr>
        <p:spPr>
          <a:xfrm rot="5400000" flipH="1">
            <a:off x="1455045" y="2627327"/>
            <a:ext cx="261610" cy="358370"/>
          </a:xfrm>
          <a:prstGeom prst="curvedConnector4">
            <a:avLst>
              <a:gd name="adj1" fmla="val -57982"/>
              <a:gd name="adj2" fmla="val 16378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3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12FD-DF22-4883-BD99-C592E15C329C}"/>
              </a:ext>
            </a:extLst>
          </p:cNvPr>
          <p:cNvSpPr>
            <a:spLocks noGrp="1"/>
          </p:cNvSpPr>
          <p:nvPr>
            <p:ph type="title"/>
          </p:nvPr>
        </p:nvSpPr>
        <p:spPr/>
        <p:txBody>
          <a:bodyPr/>
          <a:lstStyle/>
          <a:p>
            <a:r>
              <a:rPr lang="en-US" dirty="0"/>
              <a:t>Spectrograms – An Acoustic Image</a:t>
            </a:r>
          </a:p>
        </p:txBody>
      </p:sp>
      <p:sp>
        <p:nvSpPr>
          <p:cNvPr id="3" name="Content Placeholder 2">
            <a:extLst>
              <a:ext uri="{FF2B5EF4-FFF2-40B4-BE49-F238E27FC236}">
                <a16:creationId xmlns:a16="http://schemas.microsoft.com/office/drawing/2014/main" id="{595FF4D8-9936-4876-B2A5-F0A5409A9EDD}"/>
              </a:ext>
            </a:extLst>
          </p:cNvPr>
          <p:cNvSpPr>
            <a:spLocks noGrp="1"/>
          </p:cNvSpPr>
          <p:nvPr>
            <p:ph idx="1"/>
          </p:nvPr>
        </p:nvSpPr>
        <p:spPr>
          <a:xfrm>
            <a:off x="622300" y="1328739"/>
            <a:ext cx="8408988" cy="1298436"/>
          </a:xfrm>
        </p:spPr>
        <p:txBody>
          <a:bodyPr/>
          <a:lstStyle/>
          <a:p>
            <a:r>
              <a:rPr lang="en-US" sz="1800" dirty="0"/>
              <a:t>Frequency-based features extracted from sub-windows through time</a:t>
            </a:r>
          </a:p>
          <a:p>
            <a:r>
              <a:rPr lang="en-US" sz="1800" dirty="0"/>
              <a:t>Models train on labeled spectrograms</a:t>
            </a:r>
          </a:p>
          <a:p>
            <a:r>
              <a:rPr lang="en-US" sz="1800" dirty="0"/>
              <a:t>Models inference/classify to determine best label from training data</a:t>
            </a:r>
          </a:p>
        </p:txBody>
      </p:sp>
      <p:pic>
        <p:nvPicPr>
          <p:cNvPr id="5" name="Picture 4">
            <a:extLst>
              <a:ext uri="{FF2B5EF4-FFF2-40B4-BE49-F238E27FC236}">
                <a16:creationId xmlns:a16="http://schemas.microsoft.com/office/drawing/2014/main" id="{F6B06249-0370-4703-8693-2E2941ED6589}"/>
              </a:ext>
            </a:extLst>
          </p:cNvPr>
          <p:cNvPicPr>
            <a:picLocks noChangeAspect="1"/>
          </p:cNvPicPr>
          <p:nvPr/>
        </p:nvPicPr>
        <p:blipFill>
          <a:blip r:embed="rId2"/>
          <a:stretch>
            <a:fillRect/>
          </a:stretch>
        </p:blipFill>
        <p:spPr>
          <a:xfrm>
            <a:off x="790279" y="2986330"/>
            <a:ext cx="8054617" cy="3386031"/>
          </a:xfrm>
          <a:prstGeom prst="rect">
            <a:avLst/>
          </a:prstGeom>
        </p:spPr>
      </p:pic>
      <p:sp>
        <p:nvSpPr>
          <p:cNvPr id="6" name="TextBox 5">
            <a:extLst>
              <a:ext uri="{FF2B5EF4-FFF2-40B4-BE49-F238E27FC236}">
                <a16:creationId xmlns:a16="http://schemas.microsoft.com/office/drawing/2014/main" id="{1FA0113B-A1B2-45DA-833B-CABA7138382C}"/>
              </a:ext>
            </a:extLst>
          </p:cNvPr>
          <p:cNvSpPr txBox="1"/>
          <p:nvPr/>
        </p:nvSpPr>
        <p:spPr>
          <a:xfrm rot="16200000">
            <a:off x="24058" y="3615155"/>
            <a:ext cx="1242648" cy="338554"/>
          </a:xfrm>
          <a:prstGeom prst="rect">
            <a:avLst/>
          </a:prstGeom>
          <a:noFill/>
        </p:spPr>
        <p:txBody>
          <a:bodyPr wrap="none" rtlCol="0">
            <a:spAutoFit/>
          </a:bodyPr>
          <a:lstStyle/>
          <a:p>
            <a:r>
              <a:rPr lang="en-US" sz="1600" dirty="0"/>
              <a:t>Raw Sound</a:t>
            </a:r>
          </a:p>
        </p:txBody>
      </p:sp>
      <p:sp>
        <p:nvSpPr>
          <p:cNvPr id="7" name="TextBox 6">
            <a:extLst>
              <a:ext uri="{FF2B5EF4-FFF2-40B4-BE49-F238E27FC236}">
                <a16:creationId xmlns:a16="http://schemas.microsoft.com/office/drawing/2014/main" id="{D54CF919-C7DF-42FD-AAC6-843D676558E2}"/>
              </a:ext>
            </a:extLst>
          </p:cNvPr>
          <p:cNvSpPr txBox="1"/>
          <p:nvPr/>
        </p:nvSpPr>
        <p:spPr>
          <a:xfrm rot="16200000">
            <a:off x="-34698" y="5275412"/>
            <a:ext cx="1359668" cy="338554"/>
          </a:xfrm>
          <a:prstGeom prst="rect">
            <a:avLst/>
          </a:prstGeom>
          <a:noFill/>
        </p:spPr>
        <p:txBody>
          <a:bodyPr wrap="none" rtlCol="0">
            <a:spAutoFit/>
          </a:bodyPr>
          <a:lstStyle/>
          <a:p>
            <a:r>
              <a:rPr lang="en-US" sz="1600" dirty="0"/>
              <a:t>Spectrogram</a:t>
            </a:r>
          </a:p>
        </p:txBody>
      </p:sp>
      <p:cxnSp>
        <p:nvCxnSpPr>
          <p:cNvPr id="10" name="Straight Arrow Connector 9">
            <a:extLst>
              <a:ext uri="{FF2B5EF4-FFF2-40B4-BE49-F238E27FC236}">
                <a16:creationId xmlns:a16="http://schemas.microsoft.com/office/drawing/2014/main" id="{BA0AA9CF-04A5-4412-B5CB-EB7C4B2389E4}"/>
              </a:ext>
            </a:extLst>
          </p:cNvPr>
          <p:cNvCxnSpPr>
            <a:cxnSpLocks/>
          </p:cNvCxnSpPr>
          <p:nvPr/>
        </p:nvCxnSpPr>
        <p:spPr>
          <a:xfrm>
            <a:off x="2298819" y="3452500"/>
            <a:ext cx="2743200" cy="11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1EB2AC-D6C7-41C5-8445-632AD93BA016}"/>
              </a:ext>
            </a:extLst>
          </p:cNvPr>
          <p:cNvSpPr txBox="1"/>
          <p:nvPr/>
        </p:nvSpPr>
        <p:spPr>
          <a:xfrm>
            <a:off x="3328081" y="3163104"/>
            <a:ext cx="684675" cy="338554"/>
          </a:xfrm>
          <a:prstGeom prst="rect">
            <a:avLst/>
          </a:prstGeom>
          <a:noFill/>
        </p:spPr>
        <p:txBody>
          <a:bodyPr wrap="none" rtlCol="0">
            <a:spAutoFit/>
          </a:bodyPr>
          <a:lstStyle/>
          <a:p>
            <a:r>
              <a:rPr lang="en-US" sz="1600" dirty="0"/>
              <a:t>Voice</a:t>
            </a:r>
          </a:p>
        </p:txBody>
      </p:sp>
      <p:cxnSp>
        <p:nvCxnSpPr>
          <p:cNvPr id="12" name="Straight Arrow Connector 11">
            <a:extLst>
              <a:ext uri="{FF2B5EF4-FFF2-40B4-BE49-F238E27FC236}">
                <a16:creationId xmlns:a16="http://schemas.microsoft.com/office/drawing/2014/main" id="{39BF0F59-6D18-4B83-944F-25D26C0F4C4A}"/>
              </a:ext>
            </a:extLst>
          </p:cNvPr>
          <p:cNvCxnSpPr>
            <a:cxnSpLocks/>
          </p:cNvCxnSpPr>
          <p:nvPr/>
        </p:nvCxnSpPr>
        <p:spPr>
          <a:xfrm>
            <a:off x="5042019" y="3445721"/>
            <a:ext cx="2857663" cy="201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25D02ED-E28F-4C13-BC55-8E0941AA73AA}"/>
              </a:ext>
            </a:extLst>
          </p:cNvPr>
          <p:cNvSpPr txBox="1"/>
          <p:nvPr/>
        </p:nvSpPr>
        <p:spPr>
          <a:xfrm>
            <a:off x="6017704" y="3163108"/>
            <a:ext cx="935494" cy="338554"/>
          </a:xfrm>
          <a:prstGeom prst="rect">
            <a:avLst/>
          </a:prstGeom>
          <a:noFill/>
        </p:spPr>
        <p:txBody>
          <a:bodyPr wrap="square" rtlCol="0">
            <a:spAutoFit/>
          </a:bodyPr>
          <a:lstStyle/>
          <a:p>
            <a:r>
              <a:rPr lang="en-US" sz="1600" dirty="0"/>
              <a:t>Ambient</a:t>
            </a:r>
          </a:p>
        </p:txBody>
      </p:sp>
      <p:cxnSp>
        <p:nvCxnSpPr>
          <p:cNvPr id="17" name="Straight Arrow Connector 16">
            <a:extLst>
              <a:ext uri="{FF2B5EF4-FFF2-40B4-BE49-F238E27FC236}">
                <a16:creationId xmlns:a16="http://schemas.microsoft.com/office/drawing/2014/main" id="{B147EDB1-8626-4EAA-94D1-EBE08D6FC41D}"/>
              </a:ext>
            </a:extLst>
          </p:cNvPr>
          <p:cNvCxnSpPr>
            <a:cxnSpLocks/>
          </p:cNvCxnSpPr>
          <p:nvPr/>
        </p:nvCxnSpPr>
        <p:spPr>
          <a:xfrm flipV="1">
            <a:off x="7922266" y="3465902"/>
            <a:ext cx="529770"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E22A52-C62A-4F40-8621-A10067506700}"/>
              </a:ext>
            </a:extLst>
          </p:cNvPr>
          <p:cNvSpPr txBox="1"/>
          <p:nvPr/>
        </p:nvSpPr>
        <p:spPr>
          <a:xfrm>
            <a:off x="7858419" y="3163104"/>
            <a:ext cx="662587" cy="338554"/>
          </a:xfrm>
          <a:prstGeom prst="rect">
            <a:avLst/>
          </a:prstGeom>
          <a:noFill/>
        </p:spPr>
        <p:txBody>
          <a:bodyPr wrap="square" rtlCol="0">
            <a:spAutoFit/>
          </a:bodyPr>
          <a:lstStyle/>
          <a:p>
            <a:r>
              <a:rPr lang="en-US" sz="1600" dirty="0"/>
              <a:t>Click</a:t>
            </a:r>
          </a:p>
        </p:txBody>
      </p:sp>
      <p:cxnSp>
        <p:nvCxnSpPr>
          <p:cNvPr id="26" name="Straight Connector 25">
            <a:extLst>
              <a:ext uri="{FF2B5EF4-FFF2-40B4-BE49-F238E27FC236}">
                <a16:creationId xmlns:a16="http://schemas.microsoft.com/office/drawing/2014/main" id="{992474FC-0E9E-4673-83F1-D6456AB4B635}"/>
              </a:ext>
            </a:extLst>
          </p:cNvPr>
          <p:cNvCxnSpPr/>
          <p:nvPr/>
        </p:nvCxnSpPr>
        <p:spPr>
          <a:xfrm>
            <a:off x="5049022" y="3048732"/>
            <a:ext cx="0" cy="332362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670588-3E34-472F-9218-E28AB308896E}"/>
              </a:ext>
            </a:extLst>
          </p:cNvPr>
          <p:cNvCxnSpPr/>
          <p:nvPr/>
        </p:nvCxnSpPr>
        <p:spPr>
          <a:xfrm>
            <a:off x="2321485" y="3047306"/>
            <a:ext cx="0" cy="332362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225864-793A-4B5E-877A-D197202ABE31}"/>
              </a:ext>
            </a:extLst>
          </p:cNvPr>
          <p:cNvCxnSpPr/>
          <p:nvPr/>
        </p:nvCxnSpPr>
        <p:spPr>
          <a:xfrm>
            <a:off x="7900999" y="3000728"/>
            <a:ext cx="0" cy="332362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ED6E70-D785-43C8-B144-807EFEDDE078}"/>
              </a:ext>
            </a:extLst>
          </p:cNvPr>
          <p:cNvCxnSpPr/>
          <p:nvPr/>
        </p:nvCxnSpPr>
        <p:spPr>
          <a:xfrm>
            <a:off x="8452036" y="2969950"/>
            <a:ext cx="0" cy="332362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6CF0400-C687-4F81-8933-C75C3A9B6583}"/>
              </a:ext>
            </a:extLst>
          </p:cNvPr>
          <p:cNvSpPr/>
          <p:nvPr/>
        </p:nvSpPr>
        <p:spPr>
          <a:xfrm>
            <a:off x="1970430" y="2992791"/>
            <a:ext cx="45719" cy="33315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2" name="TextBox 31">
            <a:extLst>
              <a:ext uri="{FF2B5EF4-FFF2-40B4-BE49-F238E27FC236}">
                <a16:creationId xmlns:a16="http://schemas.microsoft.com/office/drawing/2014/main" id="{C1E304CE-E3B6-462C-A347-26B0B2A6D73B}"/>
              </a:ext>
            </a:extLst>
          </p:cNvPr>
          <p:cNvSpPr txBox="1"/>
          <p:nvPr/>
        </p:nvSpPr>
        <p:spPr>
          <a:xfrm rot="16200000">
            <a:off x="1452854" y="3985763"/>
            <a:ext cx="880369" cy="246221"/>
          </a:xfrm>
          <a:prstGeom prst="rect">
            <a:avLst/>
          </a:prstGeom>
          <a:noFill/>
        </p:spPr>
        <p:txBody>
          <a:bodyPr wrap="none" rtlCol="0">
            <a:spAutoFit/>
          </a:bodyPr>
          <a:lstStyle/>
          <a:p>
            <a:r>
              <a:rPr lang="en-US" sz="1000" dirty="0"/>
              <a:t>Sub-window</a:t>
            </a:r>
          </a:p>
        </p:txBody>
      </p:sp>
      <p:sp>
        <p:nvSpPr>
          <p:cNvPr id="4" name="TextBox 3">
            <a:extLst>
              <a:ext uri="{FF2B5EF4-FFF2-40B4-BE49-F238E27FC236}">
                <a16:creationId xmlns:a16="http://schemas.microsoft.com/office/drawing/2014/main" id="{A58755DD-DB26-4567-A197-07E0B5E8DDC0}"/>
              </a:ext>
            </a:extLst>
          </p:cNvPr>
          <p:cNvSpPr txBox="1"/>
          <p:nvPr/>
        </p:nvSpPr>
        <p:spPr>
          <a:xfrm>
            <a:off x="5784906" y="2587364"/>
            <a:ext cx="1401089" cy="307777"/>
          </a:xfrm>
          <a:prstGeom prst="rect">
            <a:avLst/>
          </a:prstGeom>
          <a:noFill/>
        </p:spPr>
        <p:txBody>
          <a:bodyPr wrap="none" rtlCol="0">
            <a:spAutoFit/>
          </a:bodyPr>
          <a:lstStyle/>
          <a:p>
            <a:r>
              <a:rPr lang="en-US" dirty="0"/>
              <a:t>Training Labels</a:t>
            </a:r>
          </a:p>
        </p:txBody>
      </p:sp>
      <p:cxnSp>
        <p:nvCxnSpPr>
          <p:cNvPr id="11" name="Straight Arrow Connector 10">
            <a:extLst>
              <a:ext uri="{FF2B5EF4-FFF2-40B4-BE49-F238E27FC236}">
                <a16:creationId xmlns:a16="http://schemas.microsoft.com/office/drawing/2014/main" id="{AD8D6530-BA31-4BF5-95F2-CB7FC24A2C84}"/>
              </a:ext>
            </a:extLst>
          </p:cNvPr>
          <p:cNvCxnSpPr>
            <a:cxnSpLocks/>
            <a:stCxn id="4" idx="2"/>
            <a:endCxn id="8" idx="0"/>
          </p:cNvCxnSpPr>
          <p:nvPr/>
        </p:nvCxnSpPr>
        <p:spPr>
          <a:xfrm flipH="1">
            <a:off x="3670419" y="2895141"/>
            <a:ext cx="2815032" cy="267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D01F499-D557-4AD7-B914-C2F943AC26AE}"/>
              </a:ext>
            </a:extLst>
          </p:cNvPr>
          <p:cNvCxnSpPr>
            <a:cxnSpLocks/>
            <a:stCxn id="4" idx="2"/>
            <a:endCxn id="13" idx="0"/>
          </p:cNvCxnSpPr>
          <p:nvPr/>
        </p:nvCxnSpPr>
        <p:spPr>
          <a:xfrm>
            <a:off x="6485451" y="2895141"/>
            <a:ext cx="0" cy="267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0B48BF-358C-4F91-9BFE-7CF951E375E4}"/>
              </a:ext>
            </a:extLst>
          </p:cNvPr>
          <p:cNvCxnSpPr>
            <a:stCxn id="4" idx="2"/>
            <a:endCxn id="18" idx="0"/>
          </p:cNvCxnSpPr>
          <p:nvPr/>
        </p:nvCxnSpPr>
        <p:spPr>
          <a:xfrm>
            <a:off x="6485451" y="2895141"/>
            <a:ext cx="1704262" cy="267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40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Treatment for Training and Classifying</a:t>
            </a:r>
          </a:p>
        </p:txBody>
      </p:sp>
      <p:sp>
        <p:nvSpPr>
          <p:cNvPr id="3" name="Content Placeholder 2"/>
          <p:cNvSpPr>
            <a:spLocks noGrp="1"/>
          </p:cNvSpPr>
          <p:nvPr>
            <p:ph idx="1"/>
          </p:nvPr>
        </p:nvSpPr>
        <p:spPr>
          <a:xfrm>
            <a:off x="622300" y="1229009"/>
            <a:ext cx="8521700" cy="1326678"/>
          </a:xfrm>
        </p:spPr>
        <p:txBody>
          <a:bodyPr/>
          <a:lstStyle/>
          <a:p>
            <a:pPr>
              <a:buFont typeface="+mj-lt"/>
              <a:buAutoNum type="arabicPeriod"/>
            </a:pPr>
            <a:r>
              <a:rPr lang="en-US" sz="1100" dirty="0"/>
              <a:t>PCM data segment (1..N seconds) is scaled into doubles in range [-1,1]</a:t>
            </a:r>
          </a:p>
          <a:p>
            <a:pPr>
              <a:buFont typeface="+mj-lt"/>
              <a:buAutoNum type="arabicPeriod"/>
            </a:pPr>
            <a:r>
              <a:rPr lang="en-US" sz="1100" dirty="0"/>
              <a:t>Optional data augmentation to produce acoustic variants (pitch, noise, etc) during </a:t>
            </a:r>
            <a:r>
              <a:rPr lang="en-US" sz="1100" u="sng" dirty="0"/>
              <a:t>training only</a:t>
            </a:r>
          </a:p>
          <a:p>
            <a:pPr>
              <a:buFont typeface="+mj-lt"/>
              <a:buAutoNum type="arabicPeriod"/>
            </a:pPr>
            <a:r>
              <a:rPr lang="en-US" sz="1100" dirty="0"/>
              <a:t>Sub-windows are extracted</a:t>
            </a:r>
          </a:p>
          <a:p>
            <a:pPr>
              <a:buFont typeface="+mj-lt"/>
              <a:buAutoNum type="arabicPeriod"/>
            </a:pPr>
            <a:r>
              <a:rPr lang="en-US" sz="1100" dirty="0"/>
              <a:t>A feature extractor (MFCC, DCT, FFT, etc) generates a 1-D vector, combined to create a single channel spectrogram.</a:t>
            </a:r>
          </a:p>
          <a:p>
            <a:pPr>
              <a:buFont typeface="+mj-lt"/>
              <a:buAutoNum type="arabicPeriod"/>
            </a:pPr>
            <a:r>
              <a:rPr lang="en-US" sz="1100" dirty="0"/>
              <a:t>Feature Processor (Normalize, velocity, acceleration, etc) can further manipulate features</a:t>
            </a:r>
          </a:p>
          <a:p>
            <a:pPr>
              <a:buFont typeface="+mj-lt"/>
              <a:buAutoNum type="arabicPeriod"/>
            </a:pPr>
            <a:r>
              <a:rPr lang="en-US" sz="1100" dirty="0"/>
              <a:t>Algorithm learns on pipelined labeled signal. Classifier determines label from pipelined signal</a:t>
            </a:r>
          </a:p>
          <a:p>
            <a:endParaRPr lang="en-US" sz="1100" dirty="0"/>
          </a:p>
        </p:txBody>
      </p:sp>
      <p:sp>
        <p:nvSpPr>
          <p:cNvPr id="119" name="Content Placeholder 2"/>
          <p:cNvSpPr txBox="1">
            <a:spLocks/>
          </p:cNvSpPr>
          <p:nvPr/>
        </p:nvSpPr>
        <p:spPr bwMode="auto">
          <a:xfrm>
            <a:off x="627695" y="4661461"/>
            <a:ext cx="8408988" cy="10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35000"/>
              </a:spcBef>
              <a:spcAft>
                <a:spcPct val="15000"/>
              </a:spcAft>
              <a:buClr>
                <a:schemeClr val="accent2"/>
              </a:buClr>
              <a:buFont typeface="Wingdings" panose="05000000000000000000" pitchFamily="2" charset="2"/>
              <a:buChar char="§"/>
              <a:defRPr sz="2400" b="1">
                <a:solidFill>
                  <a:schemeClr val="tx1"/>
                </a:solidFill>
                <a:latin typeface="+mn-lt"/>
                <a:ea typeface="+mn-ea"/>
                <a:cs typeface="+mn-cs"/>
              </a:defRPr>
            </a:lvl1pPr>
            <a:lvl2pPr marL="566738" indent="-223838" algn="l" rtl="0" eaLnBrk="0" fontAlgn="base" hangingPunct="0">
              <a:spcBef>
                <a:spcPct val="25000"/>
              </a:spcBef>
              <a:spcAft>
                <a:spcPct val="15000"/>
              </a:spcAft>
              <a:buClr>
                <a:schemeClr val="accent2"/>
              </a:buClr>
              <a:buFont typeface="Arial" panose="020B0604020202020204" pitchFamily="34" charset="0"/>
              <a:buChar char="–"/>
              <a:defRPr sz="2200">
                <a:solidFill>
                  <a:schemeClr val="tx1"/>
                </a:solidFill>
                <a:latin typeface="+mn-lt"/>
                <a:cs typeface="+mn-cs"/>
              </a:defRPr>
            </a:lvl2pPr>
            <a:lvl3pPr marL="863600" indent="-182563" algn="l" rtl="0" eaLnBrk="0" fontAlgn="base" hangingPunct="0">
              <a:spcBef>
                <a:spcPct val="20000"/>
              </a:spcBef>
              <a:spcAft>
                <a:spcPct val="0"/>
              </a:spcAft>
              <a:buClr>
                <a:schemeClr val="accent2"/>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accent2"/>
              </a:buClr>
              <a:buFont typeface="Arial" panose="020B0604020202020204" pitchFamily="34" charset="0"/>
              <a:buChar char="&gt;"/>
              <a:defRPr>
                <a:solidFill>
                  <a:schemeClr val="tx1"/>
                </a:solidFill>
                <a:latin typeface="+mn-lt"/>
                <a:cs typeface="+mn-cs"/>
              </a:defRPr>
            </a:lvl5pPr>
            <a:lvl6pPr marL="19383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6pPr>
            <a:lvl7pPr marL="23955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7pPr>
            <a:lvl8pPr marL="28527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8pPr>
            <a:lvl9pPr marL="3309938" indent="-169863" algn="l" rtl="0" fontAlgn="base">
              <a:spcBef>
                <a:spcPct val="20000"/>
              </a:spcBef>
              <a:spcAft>
                <a:spcPct val="0"/>
              </a:spcAft>
              <a:buClr>
                <a:schemeClr val="accent2"/>
              </a:buClr>
              <a:buFont typeface="Arial" charset="0"/>
              <a:buChar char="&gt;"/>
              <a:defRPr>
                <a:solidFill>
                  <a:schemeClr val="tx1"/>
                </a:solidFill>
                <a:latin typeface="+mn-lt"/>
                <a:cs typeface="+mn-cs"/>
              </a:defRPr>
            </a:lvl9pPr>
          </a:lstStyle>
          <a:p>
            <a:pPr defTabSz="914400"/>
            <a:r>
              <a:rPr lang="en-US" sz="1400" kern="0" dirty="0"/>
              <a:t>Train and Classify are agnostic to the specifics of the upstream spectrogram generation</a:t>
            </a:r>
          </a:p>
          <a:p>
            <a:pPr defTabSz="914400"/>
            <a:r>
              <a:rPr lang="en-US" sz="1400" kern="0" dirty="0"/>
              <a:t>Embarrassingly parallel operation is highly optimized w/multi-threading and caching </a:t>
            </a:r>
          </a:p>
          <a:p>
            <a:pPr defTabSz="914400"/>
            <a:r>
              <a:rPr lang="en-US" sz="1400" kern="0" dirty="0"/>
              <a:t>All processing is done using Java </a:t>
            </a:r>
            <a:r>
              <a:rPr lang="en-US" sz="1400" kern="0" dirty="0" err="1">
                <a:latin typeface="Courier New" panose="02070309020205020404" pitchFamily="49" charset="0"/>
                <a:cs typeface="Courier New" panose="02070309020205020404" pitchFamily="49" charset="0"/>
              </a:rPr>
              <a:t>Iterable</a:t>
            </a:r>
            <a:r>
              <a:rPr lang="en-US" sz="1400" kern="0" dirty="0" err="1"/>
              <a:t>s</a:t>
            </a:r>
            <a:r>
              <a:rPr lang="en-US" sz="1400" kern="0" dirty="0"/>
              <a:t> to enable streaming of the data</a:t>
            </a:r>
          </a:p>
        </p:txBody>
      </p:sp>
      <p:grpSp>
        <p:nvGrpSpPr>
          <p:cNvPr id="27" name="Group 26">
            <a:extLst>
              <a:ext uri="{FF2B5EF4-FFF2-40B4-BE49-F238E27FC236}">
                <a16:creationId xmlns:a16="http://schemas.microsoft.com/office/drawing/2014/main" id="{BD54977F-162B-4F93-BE2F-60765C5C00E3}"/>
              </a:ext>
            </a:extLst>
          </p:cNvPr>
          <p:cNvGrpSpPr/>
          <p:nvPr/>
        </p:nvGrpSpPr>
        <p:grpSpPr>
          <a:xfrm>
            <a:off x="312176" y="2844755"/>
            <a:ext cx="8511038" cy="1559439"/>
            <a:chOff x="312176" y="2844755"/>
            <a:chExt cx="8511038" cy="1559439"/>
          </a:xfrm>
        </p:grpSpPr>
        <p:sp>
          <p:nvSpPr>
            <p:cNvPr id="116" name="TextBox 115"/>
            <p:cNvSpPr txBox="1"/>
            <p:nvPr/>
          </p:nvSpPr>
          <p:spPr>
            <a:xfrm>
              <a:off x="3346782" y="3696308"/>
              <a:ext cx="2278189" cy="707886"/>
            </a:xfrm>
            <a:prstGeom prst="rect">
              <a:avLst/>
            </a:prstGeom>
            <a:noFill/>
          </p:spPr>
          <p:txBody>
            <a:bodyPr wrap="none" rtlCol="0">
              <a:spAutoFit/>
            </a:bodyPr>
            <a:lstStyle/>
            <a:p>
              <a:pPr algn="ctr"/>
              <a:r>
                <a:rPr lang="en-US" sz="1000" dirty="0"/>
                <a:t>N/M</a:t>
              </a:r>
            </a:p>
            <a:p>
              <a:pPr algn="ctr"/>
              <a:r>
                <a:rPr lang="en-US" sz="1000" dirty="0"/>
                <a:t>M sec</a:t>
              </a:r>
              <a:br>
                <a:rPr lang="en-US" sz="1000" dirty="0"/>
              </a:br>
              <a:r>
                <a:rPr lang="en-US" sz="1000" dirty="0"/>
                <a:t>frames</a:t>
              </a:r>
            </a:p>
            <a:p>
              <a:pPr algn="ctr"/>
              <a:r>
                <a:rPr lang="en-US" sz="1000" dirty="0"/>
                <a:t>(N/M) x (M*sample rate (</a:t>
              </a:r>
              <a:r>
                <a:rPr lang="en-US" sz="1000" dirty="0" err="1"/>
                <a:t>hz</a:t>
              </a:r>
              <a:r>
                <a:rPr lang="en-US" sz="1000" dirty="0"/>
                <a:t>)) matrix</a:t>
              </a:r>
            </a:p>
          </p:txBody>
        </p:sp>
        <p:sp>
          <p:nvSpPr>
            <p:cNvPr id="64" name="Rectangle 63">
              <a:extLst>
                <a:ext uri="{FF2B5EF4-FFF2-40B4-BE49-F238E27FC236}">
                  <a16:creationId xmlns:a16="http://schemas.microsoft.com/office/drawing/2014/main" id="{11D672B5-A7A4-4EDA-8EDD-0C7B44B982AC}"/>
                </a:ext>
              </a:extLst>
            </p:cNvPr>
            <p:cNvSpPr/>
            <p:nvPr/>
          </p:nvSpPr>
          <p:spPr>
            <a:xfrm>
              <a:off x="7908157" y="2968650"/>
              <a:ext cx="915057" cy="657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sz="1200" dirty="0">
                  <a:solidFill>
                    <a:schemeClr val="tx1"/>
                  </a:solidFill>
                </a:rPr>
                <a:t>Algorithm</a:t>
              </a:r>
            </a:p>
          </p:txBody>
        </p:sp>
        <p:pic>
          <p:nvPicPr>
            <p:cNvPr id="41" name="Picture 40"/>
            <p:cNvPicPr>
              <a:picLocks noChangeAspect="1"/>
            </p:cNvPicPr>
            <p:nvPr/>
          </p:nvPicPr>
          <p:blipFill>
            <a:blip r:embed="rId2"/>
            <a:stretch>
              <a:fillRect/>
            </a:stretch>
          </p:blipFill>
          <p:spPr>
            <a:xfrm>
              <a:off x="2664588" y="3055327"/>
              <a:ext cx="354646" cy="530428"/>
            </a:xfrm>
            <a:prstGeom prst="rect">
              <a:avLst/>
            </a:prstGeom>
          </p:spPr>
        </p:pic>
        <p:grpSp>
          <p:nvGrpSpPr>
            <p:cNvPr id="98" name="Group 97"/>
            <p:cNvGrpSpPr/>
            <p:nvPr/>
          </p:nvGrpSpPr>
          <p:grpSpPr>
            <a:xfrm>
              <a:off x="4261532" y="3055326"/>
              <a:ext cx="459025" cy="530429"/>
              <a:chOff x="2603815" y="3076576"/>
              <a:chExt cx="552513" cy="530429"/>
            </a:xfrm>
          </p:grpSpPr>
          <p:pic>
            <p:nvPicPr>
              <p:cNvPr id="42" name="Picture 41"/>
              <p:cNvPicPr>
                <a:picLocks noChangeAspect="1"/>
              </p:cNvPicPr>
              <p:nvPr/>
            </p:nvPicPr>
            <p:blipFill>
              <a:blip r:embed="rId3"/>
              <a:stretch>
                <a:fillRect/>
              </a:stretch>
            </p:blipFill>
            <p:spPr>
              <a:xfrm>
                <a:off x="2603815" y="3081767"/>
                <a:ext cx="75206" cy="525238"/>
              </a:xfrm>
              <a:prstGeom prst="rect">
                <a:avLst/>
              </a:prstGeom>
            </p:spPr>
          </p:pic>
          <p:pic>
            <p:nvPicPr>
              <p:cNvPr id="43" name="Picture 42"/>
              <p:cNvPicPr>
                <a:picLocks noChangeAspect="1"/>
              </p:cNvPicPr>
              <p:nvPr/>
            </p:nvPicPr>
            <p:blipFill>
              <a:blip r:embed="rId4"/>
              <a:stretch>
                <a:fillRect/>
              </a:stretch>
            </p:blipFill>
            <p:spPr>
              <a:xfrm>
                <a:off x="2697304" y="3081852"/>
                <a:ext cx="95554" cy="525153"/>
              </a:xfrm>
              <a:prstGeom prst="rect">
                <a:avLst/>
              </a:prstGeom>
            </p:spPr>
          </p:pic>
          <p:pic>
            <p:nvPicPr>
              <p:cNvPr id="44" name="Picture 43"/>
              <p:cNvPicPr>
                <a:picLocks noChangeAspect="1"/>
              </p:cNvPicPr>
              <p:nvPr/>
            </p:nvPicPr>
            <p:blipFill>
              <a:blip r:embed="rId5"/>
              <a:stretch>
                <a:fillRect/>
              </a:stretch>
            </p:blipFill>
            <p:spPr>
              <a:xfrm>
                <a:off x="2871662" y="3076576"/>
                <a:ext cx="100856" cy="530429"/>
              </a:xfrm>
              <a:prstGeom prst="rect">
                <a:avLst/>
              </a:prstGeom>
            </p:spPr>
          </p:pic>
          <p:pic>
            <p:nvPicPr>
              <p:cNvPr id="45" name="Picture 44"/>
              <p:cNvPicPr>
                <a:picLocks noChangeAspect="1"/>
              </p:cNvPicPr>
              <p:nvPr/>
            </p:nvPicPr>
            <p:blipFill>
              <a:blip r:embed="rId6"/>
              <a:stretch>
                <a:fillRect/>
              </a:stretch>
            </p:blipFill>
            <p:spPr>
              <a:xfrm>
                <a:off x="3064929" y="3081210"/>
                <a:ext cx="91399" cy="519382"/>
              </a:xfrm>
              <a:prstGeom prst="rect">
                <a:avLst/>
              </a:prstGeom>
            </p:spPr>
          </p:pic>
          <p:sp>
            <p:nvSpPr>
              <p:cNvPr id="46" name="TextBox 45"/>
              <p:cNvSpPr txBox="1"/>
              <p:nvPr/>
            </p:nvSpPr>
            <p:spPr>
              <a:xfrm>
                <a:off x="2917257" y="3258629"/>
                <a:ext cx="133228" cy="157468"/>
              </a:xfrm>
              <a:prstGeom prst="rect">
                <a:avLst/>
              </a:prstGeom>
              <a:noFill/>
            </p:spPr>
            <p:txBody>
              <a:bodyPr wrap="square" rtlCol="0">
                <a:spAutoFit/>
              </a:bodyPr>
              <a:lstStyle/>
              <a:p>
                <a:r>
                  <a:rPr lang="en-US" sz="400" b="1" dirty="0"/>
                  <a:t>…</a:t>
                </a:r>
              </a:p>
            </p:txBody>
          </p:sp>
          <p:sp>
            <p:nvSpPr>
              <p:cNvPr id="47" name="TextBox 46"/>
              <p:cNvSpPr txBox="1"/>
              <p:nvPr/>
            </p:nvSpPr>
            <p:spPr>
              <a:xfrm>
                <a:off x="2724011" y="3262209"/>
                <a:ext cx="165568" cy="153888"/>
              </a:xfrm>
              <a:prstGeom prst="rect">
                <a:avLst/>
              </a:prstGeom>
              <a:noFill/>
            </p:spPr>
            <p:txBody>
              <a:bodyPr wrap="square" rtlCol="0">
                <a:spAutoFit/>
              </a:bodyPr>
              <a:lstStyle/>
              <a:p>
                <a:r>
                  <a:rPr lang="en-US" sz="400" b="1" dirty="0"/>
                  <a:t>…</a:t>
                </a:r>
              </a:p>
            </p:txBody>
          </p:sp>
        </p:grpSp>
        <p:sp>
          <p:nvSpPr>
            <p:cNvPr id="50" name="Rectangle 49"/>
            <p:cNvSpPr/>
            <p:nvPr/>
          </p:nvSpPr>
          <p:spPr>
            <a:xfrm>
              <a:off x="4889714" y="3055326"/>
              <a:ext cx="631429" cy="524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Feature</a:t>
              </a:r>
            </a:p>
            <a:p>
              <a:pPr algn="ctr"/>
              <a:r>
                <a:rPr lang="en-US" sz="1100" dirty="0">
                  <a:solidFill>
                    <a:schemeClr val="tx1"/>
                  </a:solidFill>
                </a:rPr>
                <a:t>Extraction</a:t>
              </a:r>
              <a:endParaRPr lang="en-US" sz="800" dirty="0">
                <a:solidFill>
                  <a:schemeClr val="tx1"/>
                </a:solidFill>
              </a:endParaRPr>
            </a:p>
          </p:txBody>
        </p:sp>
        <p:sp>
          <p:nvSpPr>
            <p:cNvPr id="67" name="Rectangle 66"/>
            <p:cNvSpPr/>
            <p:nvPr/>
          </p:nvSpPr>
          <p:spPr>
            <a:xfrm>
              <a:off x="6320044" y="3060602"/>
              <a:ext cx="775418" cy="525153"/>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Feature Processing</a:t>
              </a:r>
              <a:br>
                <a:rPr lang="en-US" sz="1100" dirty="0">
                  <a:solidFill>
                    <a:schemeClr val="tx1"/>
                  </a:solidFill>
                </a:rPr>
              </a:br>
              <a:r>
                <a:rPr lang="en-US" sz="800" dirty="0">
                  <a:solidFill>
                    <a:schemeClr val="tx1"/>
                  </a:solidFill>
                </a:rPr>
                <a:t>(Norm, d/dt, etc)</a:t>
              </a:r>
            </a:p>
          </p:txBody>
        </p:sp>
        <p:sp>
          <p:nvSpPr>
            <p:cNvPr id="68" name="Rectangle 67"/>
            <p:cNvSpPr/>
            <p:nvPr/>
          </p:nvSpPr>
          <p:spPr>
            <a:xfrm>
              <a:off x="8015993" y="3248986"/>
              <a:ext cx="657776" cy="14923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Train</a:t>
              </a:r>
            </a:p>
          </p:txBody>
        </p:sp>
        <p:sp>
          <p:nvSpPr>
            <p:cNvPr id="69" name="Rectangle 68"/>
            <p:cNvSpPr/>
            <p:nvPr/>
          </p:nvSpPr>
          <p:spPr>
            <a:xfrm>
              <a:off x="8034764" y="3439529"/>
              <a:ext cx="657776" cy="16553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Classify</a:t>
              </a:r>
            </a:p>
          </p:txBody>
        </p:sp>
        <p:sp>
          <p:nvSpPr>
            <p:cNvPr id="77" name="Rectangle 76"/>
            <p:cNvSpPr/>
            <p:nvPr/>
          </p:nvSpPr>
          <p:spPr>
            <a:xfrm>
              <a:off x="3227159" y="3060602"/>
              <a:ext cx="825752" cy="525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solidFill>
                    <a:schemeClr val="tx1"/>
                  </a:solidFill>
                </a:rPr>
                <a:t>Extract Sub-windows/</a:t>
              </a:r>
              <a:br>
                <a:rPr lang="en-US" sz="1050" dirty="0">
                  <a:solidFill>
                    <a:schemeClr val="tx1"/>
                  </a:solidFill>
                </a:rPr>
              </a:br>
              <a:r>
                <a:rPr lang="en-US" sz="1050" dirty="0">
                  <a:solidFill>
                    <a:schemeClr val="tx1"/>
                  </a:solidFill>
                </a:rPr>
                <a:t>frames</a:t>
              </a:r>
              <a:endParaRPr lang="en-US" sz="700" dirty="0">
                <a:solidFill>
                  <a:schemeClr val="tx1"/>
                </a:solidFill>
              </a:endParaRPr>
            </a:p>
          </p:txBody>
        </p:sp>
        <p:cxnSp>
          <p:nvCxnSpPr>
            <p:cNvPr id="79" name="Straight Arrow Connector 78"/>
            <p:cNvCxnSpPr>
              <a:cxnSpLocks/>
              <a:stCxn id="41" idx="3"/>
              <a:endCxn id="77" idx="1"/>
            </p:cNvCxnSpPr>
            <p:nvPr/>
          </p:nvCxnSpPr>
          <p:spPr>
            <a:xfrm>
              <a:off x="3019234" y="3320541"/>
              <a:ext cx="207925" cy="2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cxnSpLocks/>
              <a:stCxn id="77" idx="3"/>
              <a:endCxn id="42" idx="1"/>
            </p:cNvCxnSpPr>
            <p:nvPr/>
          </p:nvCxnSpPr>
          <p:spPr>
            <a:xfrm flipV="1">
              <a:off x="4052911" y="3323136"/>
              <a:ext cx="208621" cy="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5" idx="3"/>
              <a:endCxn id="50" idx="1"/>
            </p:cNvCxnSpPr>
            <p:nvPr/>
          </p:nvCxnSpPr>
          <p:spPr>
            <a:xfrm flipV="1">
              <a:off x="4720556" y="3317334"/>
              <a:ext cx="169158" cy="2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a:stCxn id="50" idx="3"/>
              <a:endCxn id="181" idx="1"/>
            </p:cNvCxnSpPr>
            <p:nvPr/>
          </p:nvCxnSpPr>
          <p:spPr>
            <a:xfrm>
              <a:off x="5521143" y="3317334"/>
              <a:ext cx="212470" cy="5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a:stCxn id="181" idx="3"/>
              <a:endCxn id="67" idx="1"/>
            </p:cNvCxnSpPr>
            <p:nvPr/>
          </p:nvCxnSpPr>
          <p:spPr>
            <a:xfrm>
              <a:off x="6116755" y="3323073"/>
              <a:ext cx="203289" cy="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a:stCxn id="67" idx="3"/>
              <a:endCxn id="179" idx="1"/>
            </p:cNvCxnSpPr>
            <p:nvPr/>
          </p:nvCxnSpPr>
          <p:spPr>
            <a:xfrm>
              <a:off x="7095462" y="3323179"/>
              <a:ext cx="296303" cy="4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a:stCxn id="179" idx="3"/>
              <a:endCxn id="68" idx="1"/>
            </p:cNvCxnSpPr>
            <p:nvPr/>
          </p:nvCxnSpPr>
          <p:spPr>
            <a:xfrm flipV="1">
              <a:off x="7753887" y="3323602"/>
              <a:ext cx="262106" cy="4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a:stCxn id="179" idx="3"/>
              <a:endCxn id="69" idx="1"/>
            </p:cNvCxnSpPr>
            <p:nvPr/>
          </p:nvCxnSpPr>
          <p:spPr>
            <a:xfrm>
              <a:off x="7753887" y="3327768"/>
              <a:ext cx="280877" cy="194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573012" y="3738750"/>
              <a:ext cx="518091" cy="400110"/>
            </a:xfrm>
            <a:prstGeom prst="rect">
              <a:avLst/>
            </a:prstGeom>
            <a:noFill/>
          </p:spPr>
          <p:txBody>
            <a:bodyPr wrap="none" rtlCol="0">
              <a:spAutoFit/>
            </a:bodyPr>
            <a:lstStyle/>
            <a:p>
              <a:pPr algn="ctr"/>
              <a:r>
                <a:rPr lang="en-US" sz="1000" dirty="0"/>
                <a:t>N sec</a:t>
              </a:r>
            </a:p>
            <a:p>
              <a:pPr algn="ctr"/>
              <a:r>
                <a:rPr lang="en-US" sz="1000" dirty="0"/>
                <a:t>signal</a:t>
              </a:r>
            </a:p>
          </p:txBody>
        </p:sp>
        <p:sp>
          <p:nvSpPr>
            <p:cNvPr id="115" name="TextBox 114"/>
            <p:cNvSpPr txBox="1"/>
            <p:nvPr/>
          </p:nvSpPr>
          <p:spPr>
            <a:xfrm>
              <a:off x="3259339" y="3699963"/>
              <a:ext cx="575799" cy="400110"/>
            </a:xfrm>
            <a:prstGeom prst="rect">
              <a:avLst/>
            </a:prstGeom>
            <a:noFill/>
          </p:spPr>
          <p:txBody>
            <a:bodyPr wrap="none" rtlCol="0">
              <a:spAutoFit/>
            </a:bodyPr>
            <a:lstStyle/>
            <a:p>
              <a:pPr algn="ctr"/>
              <a:r>
                <a:rPr lang="en-US" sz="1000" dirty="0"/>
                <a:t>M sec</a:t>
              </a:r>
            </a:p>
            <a:p>
              <a:pPr algn="ctr"/>
              <a:r>
                <a:rPr lang="en-US" sz="1000" dirty="0"/>
                <a:t>frames</a:t>
              </a:r>
            </a:p>
          </p:txBody>
        </p:sp>
        <p:sp>
          <p:nvSpPr>
            <p:cNvPr id="117" name="TextBox 116"/>
            <p:cNvSpPr txBox="1"/>
            <p:nvPr/>
          </p:nvSpPr>
          <p:spPr>
            <a:xfrm>
              <a:off x="5471082" y="3734636"/>
              <a:ext cx="981359" cy="553998"/>
            </a:xfrm>
            <a:prstGeom prst="rect">
              <a:avLst/>
            </a:prstGeom>
            <a:noFill/>
          </p:spPr>
          <p:txBody>
            <a:bodyPr wrap="none" rtlCol="0">
              <a:spAutoFit/>
            </a:bodyPr>
            <a:lstStyle/>
            <a:p>
              <a:pPr algn="ctr"/>
              <a:r>
                <a:rPr lang="en-US" sz="1000" dirty="0"/>
                <a:t>(N/M) x ?</a:t>
              </a:r>
              <a:r>
                <a:rPr lang="en-US" sz="1000" baseline="-25000" dirty="0"/>
                <a:t>1</a:t>
              </a:r>
              <a:r>
                <a:rPr lang="en-US" sz="1000" dirty="0"/>
                <a:t> </a:t>
              </a:r>
              <a:br>
                <a:rPr lang="en-US" sz="1000" dirty="0"/>
              </a:br>
              <a:r>
                <a:rPr lang="en-US" sz="1000" dirty="0"/>
                <a:t>matrix</a:t>
              </a:r>
            </a:p>
            <a:p>
              <a:pPr algn="ctr"/>
              <a:r>
                <a:rPr lang="en-US" sz="1000" dirty="0"/>
                <a:t>(spectrogram)</a:t>
              </a:r>
            </a:p>
          </p:txBody>
        </p:sp>
        <p:sp>
          <p:nvSpPr>
            <p:cNvPr id="118" name="TextBox 117"/>
            <p:cNvSpPr txBox="1"/>
            <p:nvPr/>
          </p:nvSpPr>
          <p:spPr>
            <a:xfrm>
              <a:off x="7145277" y="3693374"/>
              <a:ext cx="981359" cy="553998"/>
            </a:xfrm>
            <a:prstGeom prst="rect">
              <a:avLst/>
            </a:prstGeom>
            <a:noFill/>
          </p:spPr>
          <p:txBody>
            <a:bodyPr wrap="none" rtlCol="0">
              <a:spAutoFit/>
            </a:bodyPr>
            <a:lstStyle/>
            <a:p>
              <a:pPr algn="ctr"/>
              <a:r>
                <a:rPr lang="en-US" sz="1000" dirty="0"/>
                <a:t>(N/M) x ?</a:t>
              </a:r>
              <a:r>
                <a:rPr lang="en-US" sz="1000" baseline="-25000" dirty="0"/>
                <a:t>2</a:t>
              </a:r>
              <a:r>
                <a:rPr lang="en-US" sz="1000" dirty="0"/>
                <a:t> </a:t>
              </a:r>
              <a:br>
                <a:rPr lang="en-US" sz="1000" dirty="0"/>
              </a:br>
              <a:r>
                <a:rPr lang="en-US" sz="1000" dirty="0"/>
                <a:t>matrix</a:t>
              </a:r>
              <a:br>
                <a:rPr lang="en-US" sz="1000" dirty="0"/>
              </a:br>
              <a:r>
                <a:rPr lang="en-US" sz="1000" dirty="0"/>
                <a:t>(spectrogram)</a:t>
              </a:r>
            </a:p>
          </p:txBody>
        </p:sp>
        <p:sp>
          <p:nvSpPr>
            <p:cNvPr id="124" name="Flowchart: Magnetic Disk 123"/>
            <p:cNvSpPr/>
            <p:nvPr/>
          </p:nvSpPr>
          <p:spPr>
            <a:xfrm>
              <a:off x="636912" y="2926952"/>
              <a:ext cx="386862" cy="221544"/>
            </a:xfrm>
            <a:prstGeom prst="flowChartMagneticDisk">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27" name="Picture 126"/>
            <p:cNvPicPr>
              <a:picLocks noChangeAspect="1"/>
            </p:cNvPicPr>
            <p:nvPr/>
          </p:nvPicPr>
          <p:blipFill>
            <a:blip r:embed="rId7"/>
            <a:stretch>
              <a:fillRect/>
            </a:stretch>
          </p:blipFill>
          <p:spPr>
            <a:xfrm>
              <a:off x="634463" y="3363194"/>
              <a:ext cx="443232" cy="351040"/>
            </a:xfrm>
            <a:prstGeom prst="rect">
              <a:avLst/>
            </a:prstGeom>
          </p:spPr>
        </p:pic>
        <p:cxnSp>
          <p:nvCxnSpPr>
            <p:cNvPr id="129" name="Straight Arrow Connector 128"/>
            <p:cNvCxnSpPr>
              <a:stCxn id="127" idx="3"/>
              <a:endCxn id="161" idx="1"/>
            </p:cNvCxnSpPr>
            <p:nvPr/>
          </p:nvCxnSpPr>
          <p:spPr>
            <a:xfrm flipV="1">
              <a:off x="1077695" y="3331758"/>
              <a:ext cx="191024" cy="206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6" idx="3"/>
              <a:endCxn id="161" idx="1"/>
            </p:cNvCxnSpPr>
            <p:nvPr/>
          </p:nvCxnSpPr>
          <p:spPr>
            <a:xfrm flipV="1">
              <a:off x="699038" y="3331758"/>
              <a:ext cx="569681" cy="7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4" idx="4"/>
              <a:endCxn id="161" idx="1"/>
            </p:cNvCxnSpPr>
            <p:nvPr/>
          </p:nvCxnSpPr>
          <p:spPr>
            <a:xfrm>
              <a:off x="1023774" y="3037724"/>
              <a:ext cx="244945" cy="294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268719" y="3069181"/>
              <a:ext cx="451614" cy="525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solidFill>
                    <a:schemeClr val="tx1"/>
                  </a:solidFill>
                </a:rPr>
                <a:t>Scale</a:t>
              </a:r>
              <a:br>
                <a:rPr lang="en-US" sz="1050" dirty="0">
                  <a:solidFill>
                    <a:schemeClr val="tx1"/>
                  </a:solidFill>
                </a:rPr>
              </a:br>
              <a:r>
                <a:rPr lang="en-US" sz="1050" dirty="0">
                  <a:solidFill>
                    <a:schemeClr val="tx1"/>
                  </a:solidFill>
                </a:rPr>
                <a:t>[-1,1]</a:t>
              </a:r>
              <a:endParaRPr lang="en-US" sz="700" dirty="0">
                <a:solidFill>
                  <a:schemeClr val="tx1"/>
                </a:solidFill>
              </a:endParaRPr>
            </a:p>
          </p:txBody>
        </p:sp>
        <p:cxnSp>
          <p:nvCxnSpPr>
            <p:cNvPr id="169" name="Straight Arrow Connector 168"/>
            <p:cNvCxnSpPr>
              <a:cxnSpLocks/>
              <a:stCxn id="54" idx="3"/>
              <a:endCxn id="41" idx="1"/>
            </p:cNvCxnSpPr>
            <p:nvPr/>
          </p:nvCxnSpPr>
          <p:spPr>
            <a:xfrm flipV="1">
              <a:off x="2471951" y="3320541"/>
              <a:ext cx="192637" cy="1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569355" y="3731233"/>
              <a:ext cx="588623" cy="400110"/>
            </a:xfrm>
            <a:prstGeom prst="rect">
              <a:avLst/>
            </a:prstGeom>
            <a:noFill/>
          </p:spPr>
          <p:txBody>
            <a:bodyPr wrap="none" rtlCol="0">
              <a:spAutoFit/>
            </a:bodyPr>
            <a:lstStyle/>
            <a:p>
              <a:pPr algn="ctr"/>
              <a:r>
                <a:rPr lang="en-US" sz="1000" dirty="0"/>
                <a:t>Signal</a:t>
              </a:r>
              <a:br>
                <a:rPr lang="en-US" sz="1000" dirty="0"/>
              </a:br>
              <a:r>
                <a:rPr lang="en-US" sz="1000" dirty="0"/>
                <a:t>Source</a:t>
              </a:r>
            </a:p>
          </p:txBody>
        </p:sp>
        <p:sp>
          <p:nvSpPr>
            <p:cNvPr id="126" name="Flowchart: Multidocument 125"/>
            <p:cNvSpPr/>
            <p:nvPr/>
          </p:nvSpPr>
          <p:spPr>
            <a:xfrm>
              <a:off x="312176" y="3165867"/>
              <a:ext cx="386862" cy="347439"/>
            </a:xfrm>
            <a:prstGeom prst="flowChartMultidocumen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79" name="Picture 178"/>
            <p:cNvPicPr>
              <a:picLocks noChangeAspect="1"/>
            </p:cNvPicPr>
            <p:nvPr/>
          </p:nvPicPr>
          <p:blipFill>
            <a:blip r:embed="rId8"/>
            <a:stretch>
              <a:fillRect/>
            </a:stretch>
          </p:blipFill>
          <p:spPr>
            <a:xfrm>
              <a:off x="7391765" y="2957573"/>
              <a:ext cx="362122" cy="740390"/>
            </a:xfrm>
            <a:prstGeom prst="rect">
              <a:avLst/>
            </a:prstGeom>
          </p:spPr>
        </p:pic>
        <p:pic>
          <p:nvPicPr>
            <p:cNvPr id="181" name="Picture 180"/>
            <p:cNvPicPr>
              <a:picLocks noChangeAspect="1"/>
            </p:cNvPicPr>
            <p:nvPr/>
          </p:nvPicPr>
          <p:blipFill>
            <a:blip r:embed="rId9"/>
            <a:stretch>
              <a:fillRect/>
            </a:stretch>
          </p:blipFill>
          <p:spPr>
            <a:xfrm>
              <a:off x="5733613" y="3140668"/>
              <a:ext cx="383142" cy="364810"/>
            </a:xfrm>
            <a:prstGeom prst="rect">
              <a:avLst/>
            </a:prstGeom>
          </p:spPr>
        </p:pic>
        <p:pic>
          <p:nvPicPr>
            <p:cNvPr id="75" name="Picture 74"/>
            <p:cNvPicPr>
              <a:picLocks noChangeAspect="1"/>
            </p:cNvPicPr>
            <p:nvPr/>
          </p:nvPicPr>
          <p:blipFill>
            <a:blip r:embed="rId9"/>
            <a:stretch>
              <a:fillRect/>
            </a:stretch>
          </p:blipFill>
          <p:spPr>
            <a:xfrm>
              <a:off x="7387852" y="2950379"/>
              <a:ext cx="366035" cy="364810"/>
            </a:xfrm>
            <a:prstGeom prst="rect">
              <a:avLst/>
            </a:prstGeom>
          </p:spPr>
        </p:pic>
        <p:sp>
          <p:nvSpPr>
            <p:cNvPr id="54" name="Rectangle 53">
              <a:extLst>
                <a:ext uri="{FF2B5EF4-FFF2-40B4-BE49-F238E27FC236}">
                  <a16:creationId xmlns:a16="http://schemas.microsoft.com/office/drawing/2014/main" id="{54B1C1FC-BD4F-403D-9850-785CE6EE4488}"/>
                </a:ext>
              </a:extLst>
            </p:cNvPr>
            <p:cNvSpPr/>
            <p:nvPr/>
          </p:nvSpPr>
          <p:spPr>
            <a:xfrm>
              <a:off x="1886625" y="3059074"/>
              <a:ext cx="585326" cy="525153"/>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solidFill>
                    <a:schemeClr val="tx1"/>
                  </a:solidFill>
                </a:rPr>
                <a:t>Augment</a:t>
              </a:r>
            </a:p>
          </p:txBody>
        </p:sp>
        <p:cxnSp>
          <p:nvCxnSpPr>
            <p:cNvPr id="56" name="Straight Arrow Connector 55">
              <a:extLst>
                <a:ext uri="{FF2B5EF4-FFF2-40B4-BE49-F238E27FC236}">
                  <a16:creationId xmlns:a16="http://schemas.microsoft.com/office/drawing/2014/main" id="{4D647401-6BFF-40E1-8EEC-7DBBB8F43785}"/>
                </a:ext>
              </a:extLst>
            </p:cNvPr>
            <p:cNvCxnSpPr>
              <a:cxnSpLocks/>
              <a:stCxn id="161" idx="3"/>
              <a:endCxn id="54" idx="1"/>
            </p:cNvCxnSpPr>
            <p:nvPr/>
          </p:nvCxnSpPr>
          <p:spPr>
            <a:xfrm flipV="1">
              <a:off x="1720333" y="3321651"/>
              <a:ext cx="166292" cy="10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B3D72FD-37BB-494B-AE19-22C813B0832F}"/>
                </a:ext>
              </a:extLst>
            </p:cNvPr>
            <p:cNvSpPr txBox="1"/>
            <p:nvPr/>
          </p:nvSpPr>
          <p:spPr>
            <a:xfrm>
              <a:off x="1642992" y="3735740"/>
              <a:ext cx="1002198" cy="400110"/>
            </a:xfrm>
            <a:prstGeom prst="rect">
              <a:avLst/>
            </a:prstGeom>
            <a:noFill/>
          </p:spPr>
          <p:txBody>
            <a:bodyPr wrap="none" rtlCol="0">
              <a:spAutoFit/>
            </a:bodyPr>
            <a:lstStyle/>
            <a:p>
              <a:pPr algn="ctr"/>
              <a:r>
                <a:rPr lang="en-US" sz="1000" dirty="0"/>
                <a:t>Add/Edit</a:t>
              </a:r>
            </a:p>
            <a:p>
              <a:pPr algn="ctr"/>
              <a:r>
                <a:rPr lang="en-US" sz="1000" dirty="0"/>
                <a:t>(Training only)</a:t>
              </a:r>
            </a:p>
          </p:txBody>
        </p:sp>
        <p:sp>
          <p:nvSpPr>
            <p:cNvPr id="23" name="Rectangle 22">
              <a:extLst>
                <a:ext uri="{FF2B5EF4-FFF2-40B4-BE49-F238E27FC236}">
                  <a16:creationId xmlns:a16="http://schemas.microsoft.com/office/drawing/2014/main" id="{D74466F2-AF77-4C9F-8F5D-34F398B081FF}"/>
                </a:ext>
              </a:extLst>
            </p:cNvPr>
            <p:cNvSpPr/>
            <p:nvPr/>
          </p:nvSpPr>
          <p:spPr>
            <a:xfrm>
              <a:off x="3095427" y="2939881"/>
              <a:ext cx="4136293" cy="77435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CC1F678-913C-4D3D-B619-C604BA84D70F}"/>
                </a:ext>
              </a:extLst>
            </p:cNvPr>
            <p:cNvSpPr txBox="1"/>
            <p:nvPr/>
          </p:nvSpPr>
          <p:spPr>
            <a:xfrm>
              <a:off x="3209302" y="2844755"/>
              <a:ext cx="1931619" cy="169277"/>
            </a:xfrm>
            <a:prstGeom prst="rect">
              <a:avLst/>
            </a:prstGeom>
            <a:solidFill>
              <a:schemeClr val="bg1"/>
            </a:solidFill>
          </p:spPr>
          <p:txBody>
            <a:bodyPr wrap="none" lIns="0" tIns="0" rIns="0" bIns="0" rtlCol="0">
              <a:spAutoFit/>
            </a:bodyPr>
            <a:lstStyle/>
            <a:p>
              <a:r>
                <a:rPr lang="en-US" sz="1100" dirty="0"/>
                <a:t>Feature/Spectrogram Extractor</a:t>
              </a:r>
            </a:p>
          </p:txBody>
        </p:sp>
      </p:grpSp>
      <p:sp>
        <p:nvSpPr>
          <p:cNvPr id="4" name="TextBox 3">
            <a:extLst>
              <a:ext uri="{FF2B5EF4-FFF2-40B4-BE49-F238E27FC236}">
                <a16:creationId xmlns:a16="http://schemas.microsoft.com/office/drawing/2014/main" id="{CE4D51AD-C0F3-420C-A6B8-DCB20C0AA408}"/>
              </a:ext>
            </a:extLst>
          </p:cNvPr>
          <p:cNvSpPr txBox="1"/>
          <p:nvPr/>
        </p:nvSpPr>
        <p:spPr>
          <a:xfrm>
            <a:off x="1543668" y="2779169"/>
            <a:ext cx="461490" cy="138499"/>
          </a:xfrm>
          <a:prstGeom prst="rect">
            <a:avLst/>
          </a:prstGeom>
          <a:noFill/>
        </p:spPr>
        <p:txBody>
          <a:bodyPr wrap="square" lIns="0" tIns="0" rIns="0" bIns="0" rtlCol="0">
            <a:spAutoFit/>
          </a:bodyPr>
          <a:lstStyle/>
          <a:p>
            <a:r>
              <a:rPr lang="en-US" sz="900" dirty="0"/>
              <a:t>double[]</a:t>
            </a:r>
          </a:p>
        </p:txBody>
      </p:sp>
      <p:cxnSp>
        <p:nvCxnSpPr>
          <p:cNvPr id="6" name="Straight Arrow Connector 5">
            <a:extLst>
              <a:ext uri="{FF2B5EF4-FFF2-40B4-BE49-F238E27FC236}">
                <a16:creationId xmlns:a16="http://schemas.microsoft.com/office/drawing/2014/main" id="{F31B4133-5B41-4CDE-A25B-1CE95408B062}"/>
              </a:ext>
            </a:extLst>
          </p:cNvPr>
          <p:cNvCxnSpPr>
            <a:cxnSpLocks/>
            <a:stCxn id="4" idx="2"/>
          </p:cNvCxnSpPr>
          <p:nvPr/>
        </p:nvCxnSpPr>
        <p:spPr>
          <a:xfrm>
            <a:off x="1774413" y="2917668"/>
            <a:ext cx="23561" cy="373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47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Available Pipeline Components</a:t>
            </a:r>
          </a:p>
        </p:txBody>
      </p:sp>
      <p:sp>
        <p:nvSpPr>
          <p:cNvPr id="3" name="Content Placeholder 2">
            <a:extLst>
              <a:ext uri="{FF2B5EF4-FFF2-40B4-BE49-F238E27FC236}">
                <a16:creationId xmlns:a16="http://schemas.microsoft.com/office/drawing/2014/main" id="{BD109C1D-7A77-4ED0-93EF-6542A35FD6C5}"/>
              </a:ext>
            </a:extLst>
          </p:cNvPr>
          <p:cNvSpPr>
            <a:spLocks noGrp="1"/>
          </p:cNvSpPr>
          <p:nvPr>
            <p:ph idx="1"/>
          </p:nvPr>
        </p:nvSpPr>
        <p:spPr>
          <a:xfrm>
            <a:off x="581024" y="1120775"/>
            <a:ext cx="8408988" cy="5114925"/>
          </a:xfrm>
        </p:spPr>
        <p:txBody>
          <a:bodyPr/>
          <a:lstStyle/>
          <a:p>
            <a:r>
              <a:rPr lang="en-US" sz="1600" dirty="0"/>
              <a:t>Feature Extractors</a:t>
            </a:r>
          </a:p>
          <a:p>
            <a:pPr marL="548640" lvl="1">
              <a:spcBef>
                <a:spcPts val="400"/>
              </a:spcBef>
              <a:spcAft>
                <a:spcPts val="0"/>
              </a:spcAft>
            </a:pPr>
            <a:r>
              <a:rPr lang="en-US" sz="1200" b="1" dirty="0"/>
              <a:t>FFT</a:t>
            </a:r>
            <a:r>
              <a:rPr lang="en-US" sz="1200" dirty="0"/>
              <a:t> – simple power spectrum</a:t>
            </a:r>
          </a:p>
          <a:p>
            <a:pPr marL="548640" lvl="1">
              <a:spcBef>
                <a:spcPts val="400"/>
              </a:spcBef>
              <a:spcAft>
                <a:spcPts val="0"/>
              </a:spcAft>
            </a:pPr>
            <a:r>
              <a:rPr lang="en-US" sz="1200" b="1" dirty="0"/>
              <a:t>MFFB</a:t>
            </a:r>
            <a:r>
              <a:rPr lang="en-US" sz="1200" dirty="0"/>
              <a:t> – Mel-Frequency Filter Bank.  Tuned to the human ear.</a:t>
            </a:r>
          </a:p>
          <a:p>
            <a:pPr marL="548640" lvl="1">
              <a:spcBef>
                <a:spcPts val="400"/>
              </a:spcBef>
              <a:spcAft>
                <a:spcPts val="0"/>
              </a:spcAft>
            </a:pPr>
            <a:r>
              <a:rPr lang="en-US" sz="1200" b="1" dirty="0"/>
              <a:t>MFCC</a:t>
            </a:r>
            <a:r>
              <a:rPr lang="en-US" sz="1200" dirty="0"/>
              <a:t> – Mel-Frequency Cepstral Coefficients.  MFFB followed by DCT.</a:t>
            </a:r>
          </a:p>
          <a:p>
            <a:pPr marL="548640" lvl="1">
              <a:spcBef>
                <a:spcPts val="400"/>
              </a:spcBef>
              <a:spcAft>
                <a:spcPts val="0"/>
              </a:spcAft>
            </a:pPr>
            <a:r>
              <a:rPr lang="en-US" sz="1200" b="1" dirty="0" err="1"/>
              <a:t>LogMel</a:t>
            </a:r>
            <a:r>
              <a:rPr lang="en-US" sz="1200" dirty="0"/>
              <a:t> – MFFB using log of feature vector.</a:t>
            </a:r>
          </a:p>
          <a:p>
            <a:r>
              <a:rPr lang="en-US" sz="1600" dirty="0"/>
              <a:t>Feature Processors</a:t>
            </a:r>
          </a:p>
          <a:p>
            <a:pPr marL="548640" lvl="1">
              <a:spcBef>
                <a:spcPts val="400"/>
              </a:spcBef>
              <a:spcAft>
                <a:spcPts val="0"/>
              </a:spcAft>
            </a:pPr>
            <a:r>
              <a:rPr lang="en-US" sz="1200" b="1" dirty="0"/>
              <a:t>Deltas</a:t>
            </a:r>
            <a:r>
              <a:rPr lang="en-US" sz="1200" dirty="0"/>
              <a:t> – computes 1</a:t>
            </a:r>
            <a:r>
              <a:rPr lang="en-US" sz="1200" baseline="30000" dirty="0"/>
              <a:t>st</a:t>
            </a:r>
            <a:r>
              <a:rPr lang="en-US" sz="1200" dirty="0"/>
              <a:t> and/or 2</a:t>
            </a:r>
            <a:r>
              <a:rPr lang="en-US" sz="1200" baseline="30000" dirty="0"/>
              <a:t>nd</a:t>
            </a:r>
            <a:r>
              <a:rPr lang="en-US" sz="1200" dirty="0"/>
              <a:t> derivatives through time.</a:t>
            </a:r>
          </a:p>
          <a:p>
            <a:pPr marL="548640" lvl="1">
              <a:spcBef>
                <a:spcPts val="400"/>
              </a:spcBef>
              <a:spcAft>
                <a:spcPts val="0"/>
              </a:spcAft>
            </a:pPr>
            <a:r>
              <a:rPr lang="en-US" sz="1200" b="1" dirty="0"/>
              <a:t>Normalization</a:t>
            </a:r>
            <a:r>
              <a:rPr lang="en-US" sz="1200" dirty="0"/>
              <a:t> – scales spectrogram into a fixed range.</a:t>
            </a:r>
          </a:p>
          <a:p>
            <a:r>
              <a:rPr lang="en-US" sz="1600" dirty="0"/>
              <a:t>Classifiers</a:t>
            </a:r>
            <a:endParaRPr lang="en-US" sz="18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dirty="0"/>
              <a:t>KNN </a:t>
            </a:r>
            <a:r>
              <a:rPr lang="en-US" sz="1200" dirty="0"/>
              <a:t>– Saves trained/merged features, classification finds nearest neighbor.</a:t>
            </a:r>
          </a:p>
          <a:p>
            <a:pPr marL="548640" lvl="1" eaLnBrk="1" fontAlgn="t" hangingPunct="1">
              <a:spcBef>
                <a:spcPts val="400"/>
              </a:spcBef>
              <a:spcAft>
                <a:spcPts val="0"/>
              </a:spcAft>
            </a:pPr>
            <a:r>
              <a:rPr lang="en-US" sz="1200" b="1" i="0" u="none" strike="noStrike" kern="1200" dirty="0">
                <a:solidFill>
                  <a:srgbClr val="000000"/>
                </a:solidFill>
                <a:effectLst/>
                <a:latin typeface="Arial" panose="020B0604020202020204" pitchFamily="34" charset="0"/>
                <a:cs typeface="Arial" panose="020B0604020202020204" pitchFamily="34" charset="0"/>
              </a:rPr>
              <a:t>SVM</a:t>
            </a:r>
            <a:r>
              <a:rPr lang="en-US" sz="1200" b="0" i="0" u="none" strike="noStrike" kern="1200" dirty="0">
                <a:solidFill>
                  <a:srgbClr val="000000"/>
                </a:solidFill>
                <a:effectLst/>
                <a:latin typeface="Arial" panose="020B0604020202020204" pitchFamily="34" charset="0"/>
                <a:cs typeface="Arial" panose="020B0604020202020204" pitchFamily="34" charset="0"/>
              </a:rPr>
              <a:t> - Support vector machine framework for audio classification</a:t>
            </a:r>
            <a:endParaRPr lang="en-US" sz="12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i="0" u="none" strike="noStrike" kern="1200" dirty="0">
                <a:solidFill>
                  <a:srgbClr val="000000"/>
                </a:solidFill>
                <a:effectLst/>
                <a:latin typeface="Arial" panose="020B0604020202020204" pitchFamily="34" charset="0"/>
                <a:cs typeface="Arial" panose="020B0604020202020204" pitchFamily="34" charset="0"/>
              </a:rPr>
              <a:t>CNN</a:t>
            </a:r>
            <a:r>
              <a:rPr lang="en-US" sz="1200" b="1" kern="1200" dirty="0">
                <a:solidFill>
                  <a:srgbClr val="000000"/>
                </a:solidFill>
                <a:latin typeface="Arial" panose="020B0604020202020204" pitchFamily="34" charset="0"/>
                <a:cs typeface="Arial" panose="020B0604020202020204" pitchFamily="34" charset="0"/>
              </a:rPr>
              <a:t> </a:t>
            </a:r>
            <a:r>
              <a:rPr lang="en-US" sz="1200" b="1" i="0" u="none" strike="noStrike" kern="1200" dirty="0">
                <a:solidFill>
                  <a:srgbClr val="000000"/>
                </a:solidFill>
                <a:effectLst/>
                <a:latin typeface="Arial" panose="020B0604020202020204" pitchFamily="34" charset="0"/>
                <a:cs typeface="Arial" panose="020B0604020202020204" pitchFamily="34" charset="0"/>
              </a:rPr>
              <a:t> </a:t>
            </a:r>
            <a:r>
              <a:rPr lang="en-US" sz="1200" i="0" u="none" strike="noStrike" kern="1200" dirty="0">
                <a:solidFill>
                  <a:srgbClr val="000000"/>
                </a:solidFill>
                <a:effectLst/>
                <a:latin typeface="Arial" panose="020B0604020202020204" pitchFamily="34" charset="0"/>
                <a:cs typeface="Arial" panose="020B0604020202020204" pitchFamily="34" charset="0"/>
              </a:rPr>
              <a:t>-</a:t>
            </a:r>
            <a:r>
              <a:rPr lang="en-US" sz="1200" b="1" i="0" u="none" strike="noStrike" kern="1200" dirty="0">
                <a:solidFill>
                  <a:srgbClr val="000000"/>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Deep model</a:t>
            </a:r>
            <a:r>
              <a:rPr lang="en-US" sz="1200" kern="1200" dirty="0">
                <a:solidFill>
                  <a:srgbClr val="000000"/>
                </a:solidFill>
                <a:latin typeface="Arial" panose="020B0604020202020204" pitchFamily="34" charset="0"/>
                <a:cs typeface="Arial" panose="020B0604020202020204" pitchFamily="34" charset="0"/>
              </a:rPr>
              <a:t> – easily extendible to alternate network structure.</a:t>
            </a:r>
            <a:endParaRPr lang="en-US" sz="1200" b="0" i="0" u="none" strike="noStrike" kern="1200" baseline="0" dirty="0">
              <a:solidFill>
                <a:srgbClr val="000000"/>
              </a:solidFill>
              <a:effectLst/>
              <a:latin typeface="Arial" panose="020B0604020202020204" pitchFamily="34" charset="0"/>
              <a:cs typeface="Arial" panose="020B0604020202020204" pitchFamily="34" charset="0"/>
            </a:endParaRPr>
          </a:p>
          <a:p>
            <a:pPr marL="548640" lvl="1" eaLnBrk="1" fontAlgn="t" hangingPunct="1">
              <a:spcBef>
                <a:spcPts val="400"/>
              </a:spcBef>
              <a:spcAft>
                <a:spcPts val="0"/>
              </a:spcAft>
            </a:pPr>
            <a:r>
              <a:rPr lang="en-US" sz="1200" b="1" i="0" u="none" strike="noStrike" kern="1200" dirty="0">
                <a:solidFill>
                  <a:srgbClr val="000000"/>
                </a:solidFill>
                <a:effectLst/>
                <a:latin typeface="Arial" panose="020B0604020202020204" pitchFamily="34" charset="0"/>
                <a:cs typeface="Arial" panose="020B0604020202020204" pitchFamily="34" charset="0"/>
              </a:rPr>
              <a:t>Ensemble </a:t>
            </a:r>
            <a:r>
              <a:rPr lang="en-US" sz="1200" i="0" u="none" strike="noStrike" kern="1200" dirty="0">
                <a:solidFill>
                  <a:srgbClr val="000000"/>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Scores</a:t>
            </a:r>
            <a:r>
              <a:rPr lang="en-US" sz="1200" b="0" i="0" u="none" strike="noStrike" kern="1200" baseline="0" dirty="0">
                <a:solidFill>
                  <a:srgbClr val="000000"/>
                </a:solidFill>
                <a:effectLst/>
                <a:latin typeface="Arial" panose="020B0604020202020204" pitchFamily="34" charset="0"/>
                <a:cs typeface="Arial" panose="020B0604020202020204" pitchFamily="34" charset="0"/>
              </a:rPr>
              <a:t> combinations of feature extractors with above algorithms to find top N classifiers.  </a:t>
            </a:r>
            <a:endParaRPr lang="en-US" sz="12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i="0" u="none" strike="noStrike" kern="1200" dirty="0" err="1">
                <a:solidFill>
                  <a:srgbClr val="000000"/>
                </a:solidFill>
                <a:effectLst/>
                <a:latin typeface="Arial" panose="020B0604020202020204" pitchFamily="34" charset="0"/>
                <a:cs typeface="Arial" panose="020B0604020202020204" pitchFamily="34" charset="0"/>
              </a:rPr>
              <a:t>TwoPhase</a:t>
            </a:r>
            <a:r>
              <a:rPr lang="en-US" sz="1200" b="1" i="0" u="none" strike="noStrike" kern="1200" dirty="0">
                <a:solidFill>
                  <a:srgbClr val="000000"/>
                </a:solidFill>
                <a:effectLst/>
                <a:latin typeface="Arial" panose="020B0604020202020204" pitchFamily="34" charset="0"/>
                <a:cs typeface="Arial" panose="020B0604020202020204" pitchFamily="34" charset="0"/>
              </a:rPr>
              <a:t>  </a:t>
            </a:r>
            <a:r>
              <a:rPr lang="en-US" sz="1200" i="0" u="none" strike="noStrike" kern="1200" dirty="0">
                <a:solidFill>
                  <a:srgbClr val="000000"/>
                </a:solidFill>
                <a:effectLst/>
                <a:latin typeface="Arial" panose="020B0604020202020204" pitchFamily="34" charset="0"/>
                <a:cs typeface="Arial" panose="020B0604020202020204" pitchFamily="34" charset="0"/>
              </a:rPr>
              <a:t>-</a:t>
            </a:r>
            <a:r>
              <a:rPr lang="en-US" sz="1200" b="1" i="0" u="none" strike="noStrike" kern="1200" dirty="0">
                <a:solidFill>
                  <a:srgbClr val="000000"/>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Uses</a:t>
            </a:r>
            <a:r>
              <a:rPr lang="en-US" sz="1200" b="0" i="0" u="none" strike="noStrike" kern="1200" baseline="0" dirty="0">
                <a:solidFill>
                  <a:srgbClr val="000000"/>
                </a:solidFill>
                <a:effectLst/>
                <a:latin typeface="Arial" panose="020B0604020202020204" pitchFamily="34" charset="0"/>
                <a:cs typeface="Arial" panose="020B0604020202020204" pitchFamily="34" charset="0"/>
              </a:rPr>
              <a:t> two Ensemble models (by default), the first to detect outliers, and the 2</a:t>
            </a:r>
            <a:r>
              <a:rPr lang="en-US" sz="1200" b="0" i="0" u="none" strike="noStrike" kern="1200" baseline="30000" dirty="0">
                <a:solidFill>
                  <a:srgbClr val="000000"/>
                </a:solidFill>
                <a:effectLst/>
                <a:latin typeface="Arial" panose="020B0604020202020204" pitchFamily="34" charset="0"/>
                <a:cs typeface="Arial" panose="020B0604020202020204" pitchFamily="34" charset="0"/>
              </a:rPr>
              <a:t>nd</a:t>
            </a:r>
            <a:r>
              <a:rPr lang="en-US" sz="1200" b="0" i="0" u="none" strike="noStrike" kern="1200" baseline="0" dirty="0">
                <a:solidFill>
                  <a:srgbClr val="000000"/>
                </a:solidFill>
                <a:effectLst/>
                <a:latin typeface="Arial" panose="020B0604020202020204" pitchFamily="34" charset="0"/>
                <a:cs typeface="Arial" panose="020B0604020202020204" pitchFamily="34" charset="0"/>
              </a:rPr>
              <a:t> to classify.  </a:t>
            </a:r>
            <a:endParaRPr lang="en-US" sz="12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i="0" u="none" strike="noStrike" kern="1200" dirty="0" err="1">
                <a:solidFill>
                  <a:srgbClr val="000000"/>
                </a:solidFill>
                <a:effectLst/>
                <a:latin typeface="Arial" panose="020B0604020202020204" pitchFamily="34" charset="0"/>
                <a:cs typeface="Arial" panose="020B0604020202020204" pitchFamily="34" charset="0"/>
              </a:rPr>
              <a:t>MultiLabel</a:t>
            </a:r>
            <a:r>
              <a:rPr lang="en-US" sz="1200" b="1" i="0" u="none" strike="noStrike" kern="1200" dirty="0">
                <a:solidFill>
                  <a:srgbClr val="000000"/>
                </a:solidFill>
                <a:effectLst/>
                <a:latin typeface="Arial" panose="020B0604020202020204" pitchFamily="34" charset="0"/>
                <a:cs typeface="Arial" panose="020B0604020202020204" pitchFamily="34" charset="0"/>
              </a:rPr>
              <a:t> </a:t>
            </a:r>
            <a:r>
              <a:rPr lang="en-US" sz="1200" i="0" u="none" strike="noStrike" kern="1200" dirty="0">
                <a:solidFill>
                  <a:srgbClr val="000000"/>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Uses multiple </a:t>
            </a:r>
            <a:r>
              <a:rPr lang="en-US" sz="1200" b="0" i="0" u="none" strike="noStrike" kern="1200" baseline="0" dirty="0">
                <a:solidFill>
                  <a:srgbClr val="000000"/>
                </a:solidFill>
                <a:effectLst/>
                <a:latin typeface="Arial" panose="020B0604020202020204" pitchFamily="34" charset="0"/>
                <a:cs typeface="Arial" panose="020B0604020202020204" pitchFamily="34" charset="0"/>
              </a:rPr>
              <a:t>models to independently train and classify on more than 1 label</a:t>
            </a:r>
            <a:endParaRPr lang="en-US" sz="1600" dirty="0"/>
          </a:p>
          <a:p>
            <a:r>
              <a:rPr lang="en-US" sz="1600" dirty="0"/>
              <a:t>Anomaly Detectors</a:t>
            </a:r>
            <a:r>
              <a:rPr lang="en-US" sz="1800" b="1" i="0" u="none" strike="noStrike" kern="1200" dirty="0">
                <a:solidFill>
                  <a:srgbClr val="FFFFFF"/>
                </a:solidFill>
                <a:effectLst/>
                <a:latin typeface="Arial" panose="020B0604020202020204" pitchFamily="34" charset="0"/>
                <a:cs typeface="Arial" panose="020B0604020202020204" pitchFamily="34" charset="0"/>
              </a:rPr>
              <a:t> score outliers.</a:t>
            </a:r>
            <a:endParaRPr lang="en-US" sz="18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i="0" u="none" strike="noStrike" kern="1200" dirty="0">
                <a:effectLst/>
                <a:latin typeface="Arial" panose="020B0604020202020204" pitchFamily="34" charset="0"/>
                <a:cs typeface="Arial" panose="020B0604020202020204" pitchFamily="34" charset="0"/>
              </a:rPr>
              <a:t>Nearest Neighbor </a:t>
            </a:r>
            <a:r>
              <a:rPr lang="en-US" sz="1200" i="0" u="none" strike="noStrike" kern="1200" dirty="0">
                <a:effectLst/>
                <a:latin typeface="Arial" panose="020B0604020202020204" pitchFamily="34" charset="0"/>
                <a:cs typeface="Arial" panose="020B0604020202020204" pitchFamily="34" charset="0"/>
              </a:rPr>
              <a:t>- </a:t>
            </a:r>
            <a:r>
              <a:rPr lang="en-US" sz="1200" b="0" i="0" u="none" strike="noStrike" kern="1200" dirty="0">
                <a:effectLst/>
                <a:latin typeface="Arial" panose="020B0604020202020204" pitchFamily="34" charset="0"/>
                <a:cs typeface="Arial" panose="020B0604020202020204" pitchFamily="34" charset="0"/>
              </a:rPr>
              <a:t>Uses feature distances to score outliers.</a:t>
            </a:r>
            <a:endParaRPr lang="en-US" sz="1200" b="0" i="0" u="none" strike="noStrike" dirty="0">
              <a:effectLst/>
              <a:latin typeface="Arial" panose="020B0604020202020204" pitchFamily="34" charset="0"/>
            </a:endParaRPr>
          </a:p>
          <a:p>
            <a:pPr marL="548640" lvl="1" eaLnBrk="1" fontAlgn="t" hangingPunct="1">
              <a:spcBef>
                <a:spcPts val="400"/>
              </a:spcBef>
              <a:spcAft>
                <a:spcPts val="0"/>
              </a:spcAft>
            </a:pPr>
            <a:r>
              <a:rPr lang="en-US" sz="1200" b="1" i="0" u="none" strike="noStrike" kern="1200" dirty="0">
                <a:solidFill>
                  <a:srgbClr val="000000"/>
                </a:solidFill>
                <a:effectLst/>
                <a:latin typeface="Arial" panose="020B0604020202020204" pitchFamily="34" charset="0"/>
                <a:cs typeface="Arial" panose="020B0604020202020204" pitchFamily="34" charset="0"/>
              </a:rPr>
              <a:t>Normal Distribution</a:t>
            </a:r>
            <a:r>
              <a:rPr lang="en-US" sz="1200" b="0" i="0" u="none" strike="noStrike" kern="1200" dirty="0">
                <a:solidFill>
                  <a:srgbClr val="000000"/>
                </a:solidFill>
                <a:effectLst/>
                <a:latin typeface="Arial" panose="020B0604020202020204" pitchFamily="34" charset="0"/>
                <a:cs typeface="Arial" panose="020B0604020202020204" pitchFamily="34" charset="0"/>
              </a:rPr>
              <a:t> - Builds normal distributions on feature vector elements and votes across elements</a:t>
            </a:r>
          </a:p>
          <a:p>
            <a:pPr marL="548640" algn="l" rtl="0" eaLnBrk="1" fontAlgn="t" latinLnBrk="0" hangingPunct="1">
              <a:spcBef>
                <a:spcPts val="600"/>
              </a:spcBef>
              <a:spcAft>
                <a:spcPts val="0"/>
              </a:spcAft>
            </a:pPr>
            <a:endParaRPr lang="en-US" sz="1200" b="0" i="0" u="none" strike="noStrike" dirty="0">
              <a:effectLst/>
              <a:latin typeface="Arial" panose="020B0604020202020204" pitchFamily="34" charset="0"/>
            </a:endParaRPr>
          </a:p>
          <a:p>
            <a:endParaRPr lang="en-US" sz="1600" dirty="0"/>
          </a:p>
        </p:txBody>
      </p:sp>
    </p:spTree>
    <p:extLst>
      <p:ext uri="{BB962C8B-B14F-4D97-AF65-F5344CB8AC3E}">
        <p14:creationId xmlns:p14="http://schemas.microsoft.com/office/powerpoint/2010/main" val="3975589481"/>
      </p:ext>
    </p:extLst>
  </p:cSld>
  <p:clrMapOvr>
    <a:masterClrMapping/>
  </p:clrMapOvr>
</p:sld>
</file>

<file path=ppt/theme/theme1.xml><?xml version="1.0" encoding="utf-8"?>
<a:theme xmlns:a="http://schemas.openxmlformats.org/drawingml/2006/main" name="WirelessAnalyticsIntroduction">
  <a:themeElements>
    <a:clrScheme name="WirelessAnalyticsIntroduction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WirelessAnalyticsIntroduc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WirelessAnalyticsIntroduction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WirelessAnalyticsIntroduction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relessAnalyticsIntroduction">
  <a:themeElements>
    <a:clrScheme name="1_WirelessAnalyticsIntroduction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1_WirelessAnalyticsIntroduc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irelessAnalyticsIntroduction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1_WirelessAnalyticsIntroduction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168343</TotalTime>
  <Words>2705</Words>
  <Application>Microsoft Office PowerPoint</Application>
  <PresentationFormat>On-screen Show (4:3)</PresentationFormat>
  <Paragraphs>340</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 Unicode MS</vt:lpstr>
      <vt:lpstr>Arial</vt:lpstr>
      <vt:lpstr>Calibri</vt:lpstr>
      <vt:lpstr>Courier New</vt:lpstr>
      <vt:lpstr>Wingdings</vt:lpstr>
      <vt:lpstr>WirelessAnalyticsIntroduction</vt:lpstr>
      <vt:lpstr>2_WirelessAnalyticsIntroduction</vt:lpstr>
      <vt:lpstr>AI Signal Processing  Enterperise Neurosytems Group</vt:lpstr>
      <vt:lpstr>AI Signal Processing</vt:lpstr>
      <vt:lpstr>Agenda</vt:lpstr>
      <vt:lpstr>IoT Acoustics Use Case</vt:lpstr>
      <vt:lpstr>Other Potential Use Cases</vt:lpstr>
      <vt:lpstr>System Overview</vt:lpstr>
      <vt:lpstr>Spectrograms – An Acoustic Image</vt:lpstr>
      <vt:lpstr>Signal Treatment for Training and Classifying</vt:lpstr>
      <vt:lpstr>Available Pipeline Components</vt:lpstr>
      <vt:lpstr>Multi-sensor/microphone Gateway</vt:lpstr>
      <vt:lpstr>Sound Modeling Workbench</vt:lpstr>
      <vt:lpstr>Command Line Tools</vt:lpstr>
      <vt:lpstr>CLI Example – File system data sets</vt:lpstr>
      <vt:lpstr>CLI Example – sound-info</vt:lpstr>
      <vt:lpstr>CLI Example - evaluate</vt:lpstr>
      <vt:lpstr>CLI Example – evaluate (cont)</vt:lpstr>
      <vt:lpstr>CLI Example - train</vt:lpstr>
      <vt:lpstr>CLI – classify </vt:lpstr>
      <vt:lpstr>Advanced Topics (see wiki)</vt:lpstr>
      <vt:lpstr>Open Source Contributions</vt:lpstr>
      <vt:lpstr>Next Steps</vt:lpstr>
      <vt:lpstr>PowerPoint Presentation</vt:lpstr>
      <vt:lpstr>Edge Classification Performance – Shallow Model</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Network Experimentation in ITA Program – Assets and Methodology</dc:title>
  <dc:creator>Kang-Won  Lee</dc:creator>
  <cp:lastModifiedBy>David Wood</cp:lastModifiedBy>
  <cp:revision>1986</cp:revision>
  <dcterms:created xsi:type="dcterms:W3CDTF">2013-01-15T16:43:40Z</dcterms:created>
  <dcterms:modified xsi:type="dcterms:W3CDTF">2022-04-04T21:37:37Z</dcterms:modified>
</cp:coreProperties>
</file>